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2" r:id="rId8"/>
    <p:sldId id="266" r:id="rId9"/>
    <p:sldId id="265" r:id="rId10"/>
    <p:sldId id="264" r:id="rId11"/>
    <p:sldId id="270" r:id="rId12"/>
    <p:sldId id="263" r:id="rId13"/>
    <p:sldId id="272"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002EF-1D25-41A4-8BB4-06319B10618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2847B75-3A9A-4FAA-A847-923AE36DD225}">
      <dgm:prSet/>
      <dgm:spPr/>
      <dgm:t>
        <a:bodyPr/>
        <a:lstStyle/>
        <a:p>
          <a:r>
            <a:rPr lang="en-US"/>
            <a:t>Introduction</a:t>
          </a:r>
        </a:p>
      </dgm:t>
    </dgm:pt>
    <dgm:pt modelId="{3BCF5DF5-1CA7-484E-B482-F931242972F1}" type="parTrans" cxnId="{5917902F-B2A7-433D-85D1-E0C09EDA0A7B}">
      <dgm:prSet/>
      <dgm:spPr/>
      <dgm:t>
        <a:bodyPr/>
        <a:lstStyle/>
        <a:p>
          <a:endParaRPr lang="en-US"/>
        </a:p>
      </dgm:t>
    </dgm:pt>
    <dgm:pt modelId="{8F5F00D4-A83F-4F60-AE88-8488FDF2CAAE}" type="sibTrans" cxnId="{5917902F-B2A7-433D-85D1-E0C09EDA0A7B}">
      <dgm:prSet/>
      <dgm:spPr/>
      <dgm:t>
        <a:bodyPr/>
        <a:lstStyle/>
        <a:p>
          <a:endParaRPr lang="en-US"/>
        </a:p>
      </dgm:t>
    </dgm:pt>
    <dgm:pt modelId="{DE348984-3D76-40DC-8C2D-793A5F6B05AA}">
      <dgm:prSet/>
      <dgm:spPr/>
      <dgm:t>
        <a:bodyPr/>
        <a:lstStyle/>
        <a:p>
          <a:r>
            <a:rPr lang="en-US"/>
            <a:t>Current Education system</a:t>
          </a:r>
        </a:p>
      </dgm:t>
    </dgm:pt>
    <dgm:pt modelId="{A0AF26A0-4548-49C1-AF01-03BBE6CE3A39}" type="parTrans" cxnId="{A5F7C353-5732-4DE7-A3C0-17558765287B}">
      <dgm:prSet/>
      <dgm:spPr/>
      <dgm:t>
        <a:bodyPr/>
        <a:lstStyle/>
        <a:p>
          <a:endParaRPr lang="en-US"/>
        </a:p>
      </dgm:t>
    </dgm:pt>
    <dgm:pt modelId="{2A3FCC58-BFEC-4244-914A-523F19C3FBE2}" type="sibTrans" cxnId="{A5F7C353-5732-4DE7-A3C0-17558765287B}">
      <dgm:prSet/>
      <dgm:spPr/>
      <dgm:t>
        <a:bodyPr/>
        <a:lstStyle/>
        <a:p>
          <a:endParaRPr lang="en-US"/>
        </a:p>
      </dgm:t>
    </dgm:pt>
    <dgm:pt modelId="{7D03E46F-5AF3-4040-8833-95961BA790A6}">
      <dgm:prSet/>
      <dgm:spPr/>
      <dgm:t>
        <a:bodyPr/>
        <a:lstStyle/>
        <a:p>
          <a:r>
            <a:rPr lang="en-US"/>
            <a:t>Youth Literacy rates</a:t>
          </a:r>
        </a:p>
      </dgm:t>
    </dgm:pt>
    <dgm:pt modelId="{0EF534D6-7D94-4370-BE1C-29177887F9BB}" type="parTrans" cxnId="{238074BF-2D96-47A6-9B65-9572366F760C}">
      <dgm:prSet/>
      <dgm:spPr/>
      <dgm:t>
        <a:bodyPr/>
        <a:lstStyle/>
        <a:p>
          <a:endParaRPr lang="en-US"/>
        </a:p>
      </dgm:t>
    </dgm:pt>
    <dgm:pt modelId="{BB617BB5-3AF6-4B22-81CE-D73B39971E97}" type="sibTrans" cxnId="{238074BF-2D96-47A6-9B65-9572366F760C}">
      <dgm:prSet/>
      <dgm:spPr/>
      <dgm:t>
        <a:bodyPr/>
        <a:lstStyle/>
        <a:p>
          <a:endParaRPr lang="en-US"/>
        </a:p>
      </dgm:t>
    </dgm:pt>
    <dgm:pt modelId="{70533738-C9C7-4D5B-A9E8-1DB1283D951F}">
      <dgm:prSet/>
      <dgm:spPr/>
      <dgm:t>
        <a:bodyPr/>
        <a:lstStyle/>
        <a:p>
          <a:r>
            <a:rPr lang="en-US"/>
            <a:t>Youth Out of School </a:t>
          </a:r>
        </a:p>
      </dgm:t>
    </dgm:pt>
    <dgm:pt modelId="{4A952EDF-2070-46C8-99F7-1C7510497408}" type="parTrans" cxnId="{F0875F8B-0EB8-4475-BAB8-4883F9CADAE5}">
      <dgm:prSet/>
      <dgm:spPr/>
      <dgm:t>
        <a:bodyPr/>
        <a:lstStyle/>
        <a:p>
          <a:endParaRPr lang="en-US"/>
        </a:p>
      </dgm:t>
    </dgm:pt>
    <dgm:pt modelId="{CF72732B-02BB-4E94-B5D0-C49F6E936F9C}" type="sibTrans" cxnId="{F0875F8B-0EB8-4475-BAB8-4883F9CADAE5}">
      <dgm:prSet/>
      <dgm:spPr/>
      <dgm:t>
        <a:bodyPr/>
        <a:lstStyle/>
        <a:p>
          <a:endParaRPr lang="en-US"/>
        </a:p>
      </dgm:t>
    </dgm:pt>
    <dgm:pt modelId="{B35DC631-C8F5-47C8-A6C7-5DE5C6F27BF7}">
      <dgm:prSet/>
      <dgm:spPr/>
      <dgm:t>
        <a:bodyPr/>
        <a:lstStyle/>
        <a:p>
          <a:r>
            <a:rPr lang="en-US"/>
            <a:t>Mobile and Internet Usage </a:t>
          </a:r>
        </a:p>
      </dgm:t>
    </dgm:pt>
    <dgm:pt modelId="{38044056-DEB8-4056-A8D3-F8C9AD5CAD7D}" type="parTrans" cxnId="{71AB8449-BF13-4BD0-AD0E-3AE0B33B708D}">
      <dgm:prSet/>
      <dgm:spPr/>
      <dgm:t>
        <a:bodyPr/>
        <a:lstStyle/>
        <a:p>
          <a:endParaRPr lang="en-US"/>
        </a:p>
      </dgm:t>
    </dgm:pt>
    <dgm:pt modelId="{38D33998-0362-487D-AE4C-66A55115572C}" type="sibTrans" cxnId="{71AB8449-BF13-4BD0-AD0E-3AE0B33B708D}">
      <dgm:prSet/>
      <dgm:spPr/>
      <dgm:t>
        <a:bodyPr/>
        <a:lstStyle/>
        <a:p>
          <a:endParaRPr lang="en-US"/>
        </a:p>
      </dgm:t>
    </dgm:pt>
    <dgm:pt modelId="{338A8BED-3683-4626-9153-169FAC6A4622}">
      <dgm:prSet/>
      <dgm:spPr/>
      <dgm:t>
        <a:bodyPr/>
        <a:lstStyle/>
        <a:p>
          <a:r>
            <a:rPr lang="en-US"/>
            <a:t>Conclusion</a:t>
          </a:r>
        </a:p>
      </dgm:t>
    </dgm:pt>
    <dgm:pt modelId="{C75B410A-4793-4062-B0CA-04B477906A8D}" type="parTrans" cxnId="{C17A8065-80E5-46C9-9511-750C334A4CD7}">
      <dgm:prSet/>
      <dgm:spPr/>
      <dgm:t>
        <a:bodyPr/>
        <a:lstStyle/>
        <a:p>
          <a:endParaRPr lang="en-US"/>
        </a:p>
      </dgm:t>
    </dgm:pt>
    <dgm:pt modelId="{C794E57C-18B2-47D5-8A48-0C7559B6AA52}" type="sibTrans" cxnId="{C17A8065-80E5-46C9-9511-750C334A4CD7}">
      <dgm:prSet/>
      <dgm:spPr/>
      <dgm:t>
        <a:bodyPr/>
        <a:lstStyle/>
        <a:p>
          <a:endParaRPr lang="en-US"/>
        </a:p>
      </dgm:t>
    </dgm:pt>
    <dgm:pt modelId="{13D8D331-B34C-5D46-A6A4-87782BD34BDE}" type="pres">
      <dgm:prSet presAssocID="{C96002EF-1D25-41A4-8BB4-06319B10618E}" presName="vert0" presStyleCnt="0">
        <dgm:presLayoutVars>
          <dgm:dir/>
          <dgm:animOne val="branch"/>
          <dgm:animLvl val="lvl"/>
        </dgm:presLayoutVars>
      </dgm:prSet>
      <dgm:spPr/>
    </dgm:pt>
    <dgm:pt modelId="{5F105C79-46F0-D342-A867-AAF749333B4E}" type="pres">
      <dgm:prSet presAssocID="{E2847B75-3A9A-4FAA-A847-923AE36DD225}" presName="thickLine" presStyleLbl="alignNode1" presStyleIdx="0" presStyleCnt="6"/>
      <dgm:spPr/>
    </dgm:pt>
    <dgm:pt modelId="{7658099B-4238-764A-856E-360D58CF2BB8}" type="pres">
      <dgm:prSet presAssocID="{E2847B75-3A9A-4FAA-A847-923AE36DD225}" presName="horz1" presStyleCnt="0"/>
      <dgm:spPr/>
    </dgm:pt>
    <dgm:pt modelId="{771A40F2-1611-B249-8969-44BD05F9CE8D}" type="pres">
      <dgm:prSet presAssocID="{E2847B75-3A9A-4FAA-A847-923AE36DD225}" presName="tx1" presStyleLbl="revTx" presStyleIdx="0" presStyleCnt="6"/>
      <dgm:spPr/>
    </dgm:pt>
    <dgm:pt modelId="{CEA4C828-1298-184C-BE65-391A088CCA2E}" type="pres">
      <dgm:prSet presAssocID="{E2847B75-3A9A-4FAA-A847-923AE36DD225}" presName="vert1" presStyleCnt="0"/>
      <dgm:spPr/>
    </dgm:pt>
    <dgm:pt modelId="{1221DA8F-292D-9F45-9FBA-48DE10C97C7F}" type="pres">
      <dgm:prSet presAssocID="{DE348984-3D76-40DC-8C2D-793A5F6B05AA}" presName="thickLine" presStyleLbl="alignNode1" presStyleIdx="1" presStyleCnt="6"/>
      <dgm:spPr/>
    </dgm:pt>
    <dgm:pt modelId="{9A23D2DF-E039-5642-8EE0-EEFCEBB3010E}" type="pres">
      <dgm:prSet presAssocID="{DE348984-3D76-40DC-8C2D-793A5F6B05AA}" presName="horz1" presStyleCnt="0"/>
      <dgm:spPr/>
    </dgm:pt>
    <dgm:pt modelId="{DE146401-2184-6B4A-AE55-50B4D6250D61}" type="pres">
      <dgm:prSet presAssocID="{DE348984-3D76-40DC-8C2D-793A5F6B05AA}" presName="tx1" presStyleLbl="revTx" presStyleIdx="1" presStyleCnt="6"/>
      <dgm:spPr/>
    </dgm:pt>
    <dgm:pt modelId="{6F984DA3-3CA2-1448-BB62-0B8B3DA29094}" type="pres">
      <dgm:prSet presAssocID="{DE348984-3D76-40DC-8C2D-793A5F6B05AA}" presName="vert1" presStyleCnt="0"/>
      <dgm:spPr/>
    </dgm:pt>
    <dgm:pt modelId="{D09D2BA6-0D84-D144-9DB6-C3513789AE6B}" type="pres">
      <dgm:prSet presAssocID="{7D03E46F-5AF3-4040-8833-95961BA790A6}" presName="thickLine" presStyleLbl="alignNode1" presStyleIdx="2" presStyleCnt="6"/>
      <dgm:spPr/>
    </dgm:pt>
    <dgm:pt modelId="{33F19147-AABA-974F-A8EF-5C8A950529C7}" type="pres">
      <dgm:prSet presAssocID="{7D03E46F-5AF3-4040-8833-95961BA790A6}" presName="horz1" presStyleCnt="0"/>
      <dgm:spPr/>
    </dgm:pt>
    <dgm:pt modelId="{EC900093-A92F-4842-BE28-548915CEF262}" type="pres">
      <dgm:prSet presAssocID="{7D03E46F-5AF3-4040-8833-95961BA790A6}" presName="tx1" presStyleLbl="revTx" presStyleIdx="2" presStyleCnt="6"/>
      <dgm:spPr/>
    </dgm:pt>
    <dgm:pt modelId="{32BC9613-09D0-BF41-B928-5C2936D641C0}" type="pres">
      <dgm:prSet presAssocID="{7D03E46F-5AF3-4040-8833-95961BA790A6}" presName="vert1" presStyleCnt="0"/>
      <dgm:spPr/>
    </dgm:pt>
    <dgm:pt modelId="{8EFBF315-846E-A44F-9C25-4B1F5DEAA487}" type="pres">
      <dgm:prSet presAssocID="{70533738-C9C7-4D5B-A9E8-1DB1283D951F}" presName="thickLine" presStyleLbl="alignNode1" presStyleIdx="3" presStyleCnt="6"/>
      <dgm:spPr/>
    </dgm:pt>
    <dgm:pt modelId="{B82380D2-F667-D643-83F7-17A79CE1383A}" type="pres">
      <dgm:prSet presAssocID="{70533738-C9C7-4D5B-A9E8-1DB1283D951F}" presName="horz1" presStyleCnt="0"/>
      <dgm:spPr/>
    </dgm:pt>
    <dgm:pt modelId="{64DE1225-0F9C-8D41-AE0C-D52A463A4A58}" type="pres">
      <dgm:prSet presAssocID="{70533738-C9C7-4D5B-A9E8-1DB1283D951F}" presName="tx1" presStyleLbl="revTx" presStyleIdx="3" presStyleCnt="6"/>
      <dgm:spPr/>
    </dgm:pt>
    <dgm:pt modelId="{CA19ED13-50EA-F348-A530-93CB0FD610EE}" type="pres">
      <dgm:prSet presAssocID="{70533738-C9C7-4D5B-A9E8-1DB1283D951F}" presName="vert1" presStyleCnt="0"/>
      <dgm:spPr/>
    </dgm:pt>
    <dgm:pt modelId="{057A258E-36C4-944B-B95E-2B460C107862}" type="pres">
      <dgm:prSet presAssocID="{B35DC631-C8F5-47C8-A6C7-5DE5C6F27BF7}" presName="thickLine" presStyleLbl="alignNode1" presStyleIdx="4" presStyleCnt="6"/>
      <dgm:spPr/>
    </dgm:pt>
    <dgm:pt modelId="{4532DB37-50C6-4A4F-9ABD-7102CF7AAC88}" type="pres">
      <dgm:prSet presAssocID="{B35DC631-C8F5-47C8-A6C7-5DE5C6F27BF7}" presName="horz1" presStyleCnt="0"/>
      <dgm:spPr/>
    </dgm:pt>
    <dgm:pt modelId="{7D4FC807-EF43-3048-B865-F60DAA7C2AFA}" type="pres">
      <dgm:prSet presAssocID="{B35DC631-C8F5-47C8-A6C7-5DE5C6F27BF7}" presName="tx1" presStyleLbl="revTx" presStyleIdx="4" presStyleCnt="6"/>
      <dgm:spPr/>
    </dgm:pt>
    <dgm:pt modelId="{CBB91661-2324-114E-8765-EBAFDA102E13}" type="pres">
      <dgm:prSet presAssocID="{B35DC631-C8F5-47C8-A6C7-5DE5C6F27BF7}" presName="vert1" presStyleCnt="0"/>
      <dgm:spPr/>
    </dgm:pt>
    <dgm:pt modelId="{5D4280F5-7F82-B845-A6A7-0E81C5354CBD}" type="pres">
      <dgm:prSet presAssocID="{338A8BED-3683-4626-9153-169FAC6A4622}" presName="thickLine" presStyleLbl="alignNode1" presStyleIdx="5" presStyleCnt="6"/>
      <dgm:spPr/>
    </dgm:pt>
    <dgm:pt modelId="{25FC9822-3AC4-9B48-AA1A-9CEE8ECD5329}" type="pres">
      <dgm:prSet presAssocID="{338A8BED-3683-4626-9153-169FAC6A4622}" presName="horz1" presStyleCnt="0"/>
      <dgm:spPr/>
    </dgm:pt>
    <dgm:pt modelId="{AAD73668-D021-1F4C-AE5D-1DA8FDA45E91}" type="pres">
      <dgm:prSet presAssocID="{338A8BED-3683-4626-9153-169FAC6A4622}" presName="tx1" presStyleLbl="revTx" presStyleIdx="5" presStyleCnt="6"/>
      <dgm:spPr/>
    </dgm:pt>
    <dgm:pt modelId="{503C4DA1-23DE-C041-B99A-BE9E4ECFDCC5}" type="pres">
      <dgm:prSet presAssocID="{338A8BED-3683-4626-9153-169FAC6A4622}" presName="vert1" presStyleCnt="0"/>
      <dgm:spPr/>
    </dgm:pt>
  </dgm:ptLst>
  <dgm:cxnLst>
    <dgm:cxn modelId="{13650B21-17E0-2C4F-9C12-D7DECBF57262}" type="presOf" srcId="{E2847B75-3A9A-4FAA-A847-923AE36DD225}" destId="{771A40F2-1611-B249-8969-44BD05F9CE8D}" srcOrd="0" destOrd="0" presId="urn:microsoft.com/office/officeart/2008/layout/LinedList"/>
    <dgm:cxn modelId="{01B6352F-9B64-5347-B772-56282FAA978F}" type="presOf" srcId="{B35DC631-C8F5-47C8-A6C7-5DE5C6F27BF7}" destId="{7D4FC807-EF43-3048-B865-F60DAA7C2AFA}" srcOrd="0" destOrd="0" presId="urn:microsoft.com/office/officeart/2008/layout/LinedList"/>
    <dgm:cxn modelId="{5917902F-B2A7-433D-85D1-E0C09EDA0A7B}" srcId="{C96002EF-1D25-41A4-8BB4-06319B10618E}" destId="{E2847B75-3A9A-4FAA-A847-923AE36DD225}" srcOrd="0" destOrd="0" parTransId="{3BCF5DF5-1CA7-484E-B482-F931242972F1}" sibTransId="{8F5F00D4-A83F-4F60-AE88-8488FDF2CAAE}"/>
    <dgm:cxn modelId="{71AB8449-BF13-4BD0-AD0E-3AE0B33B708D}" srcId="{C96002EF-1D25-41A4-8BB4-06319B10618E}" destId="{B35DC631-C8F5-47C8-A6C7-5DE5C6F27BF7}" srcOrd="4" destOrd="0" parTransId="{38044056-DEB8-4056-A8D3-F8C9AD5CAD7D}" sibTransId="{38D33998-0362-487D-AE4C-66A55115572C}"/>
    <dgm:cxn modelId="{9864974D-9C5C-5C4B-919C-ED12A14FC4DD}" type="presOf" srcId="{C96002EF-1D25-41A4-8BB4-06319B10618E}" destId="{13D8D331-B34C-5D46-A6A4-87782BD34BDE}" srcOrd="0" destOrd="0" presId="urn:microsoft.com/office/officeart/2008/layout/LinedList"/>
    <dgm:cxn modelId="{A5F7C353-5732-4DE7-A3C0-17558765287B}" srcId="{C96002EF-1D25-41A4-8BB4-06319B10618E}" destId="{DE348984-3D76-40DC-8C2D-793A5F6B05AA}" srcOrd="1" destOrd="0" parTransId="{A0AF26A0-4548-49C1-AF01-03BBE6CE3A39}" sibTransId="{2A3FCC58-BFEC-4244-914A-523F19C3FBE2}"/>
    <dgm:cxn modelId="{C17A8065-80E5-46C9-9511-750C334A4CD7}" srcId="{C96002EF-1D25-41A4-8BB4-06319B10618E}" destId="{338A8BED-3683-4626-9153-169FAC6A4622}" srcOrd="5" destOrd="0" parTransId="{C75B410A-4793-4062-B0CA-04B477906A8D}" sibTransId="{C794E57C-18B2-47D5-8A48-0C7559B6AA52}"/>
    <dgm:cxn modelId="{F0875F8B-0EB8-4475-BAB8-4883F9CADAE5}" srcId="{C96002EF-1D25-41A4-8BB4-06319B10618E}" destId="{70533738-C9C7-4D5B-A9E8-1DB1283D951F}" srcOrd="3" destOrd="0" parTransId="{4A952EDF-2070-46C8-99F7-1C7510497408}" sibTransId="{CF72732B-02BB-4E94-B5D0-C49F6E936F9C}"/>
    <dgm:cxn modelId="{8DBB96A7-A121-4440-BAD9-E371C0C12442}" type="presOf" srcId="{DE348984-3D76-40DC-8C2D-793A5F6B05AA}" destId="{DE146401-2184-6B4A-AE55-50B4D6250D61}" srcOrd="0" destOrd="0" presId="urn:microsoft.com/office/officeart/2008/layout/LinedList"/>
    <dgm:cxn modelId="{238074BF-2D96-47A6-9B65-9572366F760C}" srcId="{C96002EF-1D25-41A4-8BB4-06319B10618E}" destId="{7D03E46F-5AF3-4040-8833-95961BA790A6}" srcOrd="2" destOrd="0" parTransId="{0EF534D6-7D94-4370-BE1C-29177887F9BB}" sibTransId="{BB617BB5-3AF6-4B22-81CE-D73B39971E97}"/>
    <dgm:cxn modelId="{7767C7DC-CA1E-2F4A-BC5A-2BF0EC7C04C0}" type="presOf" srcId="{70533738-C9C7-4D5B-A9E8-1DB1283D951F}" destId="{64DE1225-0F9C-8D41-AE0C-D52A463A4A58}" srcOrd="0" destOrd="0" presId="urn:microsoft.com/office/officeart/2008/layout/LinedList"/>
    <dgm:cxn modelId="{B948E9EB-0875-0D45-AA9A-F7740E1B437E}" type="presOf" srcId="{7D03E46F-5AF3-4040-8833-95961BA790A6}" destId="{EC900093-A92F-4842-BE28-548915CEF262}" srcOrd="0" destOrd="0" presId="urn:microsoft.com/office/officeart/2008/layout/LinedList"/>
    <dgm:cxn modelId="{140612F0-253D-B647-BED6-CD67BD86CEF4}" type="presOf" srcId="{338A8BED-3683-4626-9153-169FAC6A4622}" destId="{AAD73668-D021-1F4C-AE5D-1DA8FDA45E91}" srcOrd="0" destOrd="0" presId="urn:microsoft.com/office/officeart/2008/layout/LinedList"/>
    <dgm:cxn modelId="{ED3FB97D-DD97-9443-8007-56CDE93503CE}" type="presParOf" srcId="{13D8D331-B34C-5D46-A6A4-87782BD34BDE}" destId="{5F105C79-46F0-D342-A867-AAF749333B4E}" srcOrd="0" destOrd="0" presId="urn:microsoft.com/office/officeart/2008/layout/LinedList"/>
    <dgm:cxn modelId="{F4B3EA3D-8388-B74F-B4E3-2F8C89541A1A}" type="presParOf" srcId="{13D8D331-B34C-5D46-A6A4-87782BD34BDE}" destId="{7658099B-4238-764A-856E-360D58CF2BB8}" srcOrd="1" destOrd="0" presId="urn:microsoft.com/office/officeart/2008/layout/LinedList"/>
    <dgm:cxn modelId="{BEECB16E-3126-A240-8E0F-8B9DADFCEE19}" type="presParOf" srcId="{7658099B-4238-764A-856E-360D58CF2BB8}" destId="{771A40F2-1611-B249-8969-44BD05F9CE8D}" srcOrd="0" destOrd="0" presId="urn:microsoft.com/office/officeart/2008/layout/LinedList"/>
    <dgm:cxn modelId="{B770F897-39E7-1C40-81EC-A67C340DDFEA}" type="presParOf" srcId="{7658099B-4238-764A-856E-360D58CF2BB8}" destId="{CEA4C828-1298-184C-BE65-391A088CCA2E}" srcOrd="1" destOrd="0" presId="urn:microsoft.com/office/officeart/2008/layout/LinedList"/>
    <dgm:cxn modelId="{24164BC9-6009-0C46-8706-4DDE301CCD2F}" type="presParOf" srcId="{13D8D331-B34C-5D46-A6A4-87782BD34BDE}" destId="{1221DA8F-292D-9F45-9FBA-48DE10C97C7F}" srcOrd="2" destOrd="0" presId="urn:microsoft.com/office/officeart/2008/layout/LinedList"/>
    <dgm:cxn modelId="{68D0C4F4-7778-074B-8811-C801D18FF124}" type="presParOf" srcId="{13D8D331-B34C-5D46-A6A4-87782BD34BDE}" destId="{9A23D2DF-E039-5642-8EE0-EEFCEBB3010E}" srcOrd="3" destOrd="0" presId="urn:microsoft.com/office/officeart/2008/layout/LinedList"/>
    <dgm:cxn modelId="{6BA4E881-D832-B44B-93F7-115845F0527E}" type="presParOf" srcId="{9A23D2DF-E039-5642-8EE0-EEFCEBB3010E}" destId="{DE146401-2184-6B4A-AE55-50B4D6250D61}" srcOrd="0" destOrd="0" presId="urn:microsoft.com/office/officeart/2008/layout/LinedList"/>
    <dgm:cxn modelId="{1345B40C-DFD6-6E44-B009-75898270E54F}" type="presParOf" srcId="{9A23D2DF-E039-5642-8EE0-EEFCEBB3010E}" destId="{6F984DA3-3CA2-1448-BB62-0B8B3DA29094}" srcOrd="1" destOrd="0" presId="urn:microsoft.com/office/officeart/2008/layout/LinedList"/>
    <dgm:cxn modelId="{72E3B791-F156-A040-97C3-43DD019EF5C6}" type="presParOf" srcId="{13D8D331-B34C-5D46-A6A4-87782BD34BDE}" destId="{D09D2BA6-0D84-D144-9DB6-C3513789AE6B}" srcOrd="4" destOrd="0" presId="urn:microsoft.com/office/officeart/2008/layout/LinedList"/>
    <dgm:cxn modelId="{09FD4C45-7F6E-4F4D-9D9A-6CBD223E5529}" type="presParOf" srcId="{13D8D331-B34C-5D46-A6A4-87782BD34BDE}" destId="{33F19147-AABA-974F-A8EF-5C8A950529C7}" srcOrd="5" destOrd="0" presId="urn:microsoft.com/office/officeart/2008/layout/LinedList"/>
    <dgm:cxn modelId="{8719A078-444C-E84E-B4D3-2CC84E6F3C70}" type="presParOf" srcId="{33F19147-AABA-974F-A8EF-5C8A950529C7}" destId="{EC900093-A92F-4842-BE28-548915CEF262}" srcOrd="0" destOrd="0" presId="urn:microsoft.com/office/officeart/2008/layout/LinedList"/>
    <dgm:cxn modelId="{9733A13B-B8E4-9F40-95AB-94CC00899024}" type="presParOf" srcId="{33F19147-AABA-974F-A8EF-5C8A950529C7}" destId="{32BC9613-09D0-BF41-B928-5C2936D641C0}" srcOrd="1" destOrd="0" presId="urn:microsoft.com/office/officeart/2008/layout/LinedList"/>
    <dgm:cxn modelId="{CFDC355F-E887-2849-B3AC-069EBA7B86B3}" type="presParOf" srcId="{13D8D331-B34C-5D46-A6A4-87782BD34BDE}" destId="{8EFBF315-846E-A44F-9C25-4B1F5DEAA487}" srcOrd="6" destOrd="0" presId="urn:microsoft.com/office/officeart/2008/layout/LinedList"/>
    <dgm:cxn modelId="{F2D750BE-66A0-C043-B79F-1567C6FC789A}" type="presParOf" srcId="{13D8D331-B34C-5D46-A6A4-87782BD34BDE}" destId="{B82380D2-F667-D643-83F7-17A79CE1383A}" srcOrd="7" destOrd="0" presId="urn:microsoft.com/office/officeart/2008/layout/LinedList"/>
    <dgm:cxn modelId="{F798B58C-A76B-4C4E-9373-437F69BBE5F6}" type="presParOf" srcId="{B82380D2-F667-D643-83F7-17A79CE1383A}" destId="{64DE1225-0F9C-8D41-AE0C-D52A463A4A58}" srcOrd="0" destOrd="0" presId="urn:microsoft.com/office/officeart/2008/layout/LinedList"/>
    <dgm:cxn modelId="{618A4FCC-3ACF-3443-A822-BBA93CD569E2}" type="presParOf" srcId="{B82380D2-F667-D643-83F7-17A79CE1383A}" destId="{CA19ED13-50EA-F348-A530-93CB0FD610EE}" srcOrd="1" destOrd="0" presId="urn:microsoft.com/office/officeart/2008/layout/LinedList"/>
    <dgm:cxn modelId="{FC03463B-73B0-B448-A382-B77D86235771}" type="presParOf" srcId="{13D8D331-B34C-5D46-A6A4-87782BD34BDE}" destId="{057A258E-36C4-944B-B95E-2B460C107862}" srcOrd="8" destOrd="0" presId="urn:microsoft.com/office/officeart/2008/layout/LinedList"/>
    <dgm:cxn modelId="{CB850FCE-6906-964C-9663-D8CE36E2D8D4}" type="presParOf" srcId="{13D8D331-B34C-5D46-A6A4-87782BD34BDE}" destId="{4532DB37-50C6-4A4F-9ABD-7102CF7AAC88}" srcOrd="9" destOrd="0" presId="urn:microsoft.com/office/officeart/2008/layout/LinedList"/>
    <dgm:cxn modelId="{E6BFEDCF-E35A-BA4B-B4B8-6542DE8B9913}" type="presParOf" srcId="{4532DB37-50C6-4A4F-9ABD-7102CF7AAC88}" destId="{7D4FC807-EF43-3048-B865-F60DAA7C2AFA}" srcOrd="0" destOrd="0" presId="urn:microsoft.com/office/officeart/2008/layout/LinedList"/>
    <dgm:cxn modelId="{0FF2AF79-EE7C-594B-A354-02EAFB6420BF}" type="presParOf" srcId="{4532DB37-50C6-4A4F-9ABD-7102CF7AAC88}" destId="{CBB91661-2324-114E-8765-EBAFDA102E13}" srcOrd="1" destOrd="0" presId="urn:microsoft.com/office/officeart/2008/layout/LinedList"/>
    <dgm:cxn modelId="{23FCF922-C4B4-7346-8E82-BCB54EAF5A6A}" type="presParOf" srcId="{13D8D331-B34C-5D46-A6A4-87782BD34BDE}" destId="{5D4280F5-7F82-B845-A6A7-0E81C5354CBD}" srcOrd="10" destOrd="0" presId="urn:microsoft.com/office/officeart/2008/layout/LinedList"/>
    <dgm:cxn modelId="{0B0F3CBD-BA46-FC4C-BF30-39B96BCC1F61}" type="presParOf" srcId="{13D8D331-B34C-5D46-A6A4-87782BD34BDE}" destId="{25FC9822-3AC4-9B48-AA1A-9CEE8ECD5329}" srcOrd="11" destOrd="0" presId="urn:microsoft.com/office/officeart/2008/layout/LinedList"/>
    <dgm:cxn modelId="{62BB9A96-61C2-494F-B01F-6276A0DB9881}" type="presParOf" srcId="{25FC9822-3AC4-9B48-AA1A-9CEE8ECD5329}" destId="{AAD73668-D021-1F4C-AE5D-1DA8FDA45E91}" srcOrd="0" destOrd="0" presId="urn:microsoft.com/office/officeart/2008/layout/LinedList"/>
    <dgm:cxn modelId="{EB531245-A4A0-A042-94AD-5F60F4619676}" type="presParOf" srcId="{25FC9822-3AC4-9B48-AA1A-9CEE8ECD5329}" destId="{503C4DA1-23DE-C041-B99A-BE9E4ECFDC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FCE43-F87E-49F9-858D-44EFCBAE00B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54B26C4-E490-4951-8B98-2FCCBAAF1BA6}">
      <dgm:prSet/>
      <dgm:spPr/>
      <dgm:t>
        <a:bodyPr/>
        <a:lstStyle/>
        <a:p>
          <a:r>
            <a:rPr lang="en-US" dirty="0">
              <a:latin typeface="Times New Roman" panose="02020603050405020304" pitchFamily="18" charset="0"/>
              <a:cs typeface="Times New Roman" panose="02020603050405020304" pitchFamily="18" charset="0"/>
            </a:rPr>
            <a:t>Africa had both countries with high literacy rates and countries with relatively low literacy rates. The greatest literacy rates are found in Libya, Tunisia, South Africa, Zimbabwe, and Equatorial Guinea. </a:t>
          </a:r>
        </a:p>
      </dgm:t>
    </dgm:pt>
    <dgm:pt modelId="{C47A1B55-B8B2-49C2-947D-B7D4D874F351}" type="parTrans" cxnId="{D710AF1D-1705-4650-A40D-9D98195B53AA}">
      <dgm:prSet/>
      <dgm:spPr/>
      <dgm:t>
        <a:bodyPr/>
        <a:lstStyle/>
        <a:p>
          <a:endParaRPr lang="en-US"/>
        </a:p>
      </dgm:t>
    </dgm:pt>
    <dgm:pt modelId="{AF67BE89-BB3C-4734-85C6-61CD655096B4}" type="sibTrans" cxnId="{D710AF1D-1705-4650-A40D-9D98195B53AA}">
      <dgm:prSet/>
      <dgm:spPr/>
      <dgm:t>
        <a:bodyPr/>
        <a:lstStyle/>
        <a:p>
          <a:endParaRPr lang="en-US"/>
        </a:p>
      </dgm:t>
    </dgm:pt>
    <dgm:pt modelId="{F24EC665-1CCD-490B-ADB1-2C965E6B3622}">
      <dgm:prSet/>
      <dgm:spPr/>
      <dgm:t>
        <a:bodyPr/>
        <a:lstStyle/>
        <a:p>
          <a:r>
            <a:rPr lang="en-US" dirty="0">
              <a:latin typeface="Times New Roman" panose="02020603050405020304" pitchFamily="18" charset="0"/>
              <a:cs typeface="Times New Roman" panose="02020603050405020304" pitchFamily="18" charset="0"/>
            </a:rPr>
            <a:t>Guinea, Central African Republic, Benin, and South Sudan are at the bottom of the list, with literacy rates of less comparatively.</a:t>
          </a:r>
        </a:p>
      </dgm:t>
    </dgm:pt>
    <dgm:pt modelId="{69ECE10A-1226-41D5-A0FD-F1A436727AA3}" type="parTrans" cxnId="{AB5C569A-2421-4E5F-8FB8-3D184914C6DF}">
      <dgm:prSet/>
      <dgm:spPr/>
      <dgm:t>
        <a:bodyPr/>
        <a:lstStyle/>
        <a:p>
          <a:endParaRPr lang="en-US"/>
        </a:p>
      </dgm:t>
    </dgm:pt>
    <dgm:pt modelId="{B16F714D-C2C7-4D16-9D43-DD4E410A613F}" type="sibTrans" cxnId="{AB5C569A-2421-4E5F-8FB8-3D184914C6DF}">
      <dgm:prSet/>
      <dgm:spPr/>
      <dgm:t>
        <a:bodyPr/>
        <a:lstStyle/>
        <a:p>
          <a:endParaRPr lang="en-US"/>
        </a:p>
      </dgm:t>
    </dgm:pt>
    <dgm:pt modelId="{4E9B8B4D-8E77-CB4F-8CFD-C7BE2039E20B}" type="pres">
      <dgm:prSet presAssocID="{164FCE43-F87E-49F9-858D-44EFCBAE00B5}" presName="vert0" presStyleCnt="0">
        <dgm:presLayoutVars>
          <dgm:dir/>
          <dgm:animOne val="branch"/>
          <dgm:animLvl val="lvl"/>
        </dgm:presLayoutVars>
      </dgm:prSet>
      <dgm:spPr/>
    </dgm:pt>
    <dgm:pt modelId="{5781F380-418D-6543-AE85-B8C66F574101}" type="pres">
      <dgm:prSet presAssocID="{254B26C4-E490-4951-8B98-2FCCBAAF1BA6}" presName="thickLine" presStyleLbl="alignNode1" presStyleIdx="0" presStyleCnt="2"/>
      <dgm:spPr/>
    </dgm:pt>
    <dgm:pt modelId="{F20106DE-8379-3446-996D-079001A218D6}" type="pres">
      <dgm:prSet presAssocID="{254B26C4-E490-4951-8B98-2FCCBAAF1BA6}" presName="horz1" presStyleCnt="0"/>
      <dgm:spPr/>
    </dgm:pt>
    <dgm:pt modelId="{895A5898-5E10-9D49-BFF7-E40B13227226}" type="pres">
      <dgm:prSet presAssocID="{254B26C4-E490-4951-8B98-2FCCBAAF1BA6}" presName="tx1" presStyleLbl="revTx" presStyleIdx="0" presStyleCnt="2"/>
      <dgm:spPr/>
    </dgm:pt>
    <dgm:pt modelId="{B0D6E3FC-C89B-7E46-A981-E22BD1BFE76F}" type="pres">
      <dgm:prSet presAssocID="{254B26C4-E490-4951-8B98-2FCCBAAF1BA6}" presName="vert1" presStyleCnt="0"/>
      <dgm:spPr/>
    </dgm:pt>
    <dgm:pt modelId="{636C5F20-7F19-A64E-A155-6A51C6A47F0C}" type="pres">
      <dgm:prSet presAssocID="{F24EC665-1CCD-490B-ADB1-2C965E6B3622}" presName="thickLine" presStyleLbl="alignNode1" presStyleIdx="1" presStyleCnt="2"/>
      <dgm:spPr/>
    </dgm:pt>
    <dgm:pt modelId="{FCD1A09B-DEA1-1347-B3F8-9E083ED4DD9B}" type="pres">
      <dgm:prSet presAssocID="{F24EC665-1CCD-490B-ADB1-2C965E6B3622}" presName="horz1" presStyleCnt="0"/>
      <dgm:spPr/>
    </dgm:pt>
    <dgm:pt modelId="{1376AA29-D8C7-3748-B06A-850B273F4B19}" type="pres">
      <dgm:prSet presAssocID="{F24EC665-1CCD-490B-ADB1-2C965E6B3622}" presName="tx1" presStyleLbl="revTx" presStyleIdx="1" presStyleCnt="2"/>
      <dgm:spPr/>
    </dgm:pt>
    <dgm:pt modelId="{EEE973D4-F83F-0540-A648-572DD820DD6B}" type="pres">
      <dgm:prSet presAssocID="{F24EC665-1CCD-490B-ADB1-2C965E6B3622}" presName="vert1" presStyleCnt="0"/>
      <dgm:spPr/>
    </dgm:pt>
  </dgm:ptLst>
  <dgm:cxnLst>
    <dgm:cxn modelId="{D710AF1D-1705-4650-A40D-9D98195B53AA}" srcId="{164FCE43-F87E-49F9-858D-44EFCBAE00B5}" destId="{254B26C4-E490-4951-8B98-2FCCBAAF1BA6}" srcOrd="0" destOrd="0" parTransId="{C47A1B55-B8B2-49C2-947D-B7D4D874F351}" sibTransId="{AF67BE89-BB3C-4734-85C6-61CD655096B4}"/>
    <dgm:cxn modelId="{C69F5341-C3F2-6443-9EC2-2B132F78F9A6}" type="presOf" srcId="{254B26C4-E490-4951-8B98-2FCCBAAF1BA6}" destId="{895A5898-5E10-9D49-BFF7-E40B13227226}" srcOrd="0" destOrd="0" presId="urn:microsoft.com/office/officeart/2008/layout/LinedList"/>
    <dgm:cxn modelId="{3B80A548-5BAC-5D40-B48F-903772B7F370}" type="presOf" srcId="{F24EC665-1CCD-490B-ADB1-2C965E6B3622}" destId="{1376AA29-D8C7-3748-B06A-850B273F4B19}" srcOrd="0" destOrd="0" presId="urn:microsoft.com/office/officeart/2008/layout/LinedList"/>
    <dgm:cxn modelId="{AB5C569A-2421-4E5F-8FB8-3D184914C6DF}" srcId="{164FCE43-F87E-49F9-858D-44EFCBAE00B5}" destId="{F24EC665-1CCD-490B-ADB1-2C965E6B3622}" srcOrd="1" destOrd="0" parTransId="{69ECE10A-1226-41D5-A0FD-F1A436727AA3}" sibTransId="{B16F714D-C2C7-4D16-9D43-DD4E410A613F}"/>
    <dgm:cxn modelId="{9AA287EF-EE78-3441-B974-568E07A06163}" type="presOf" srcId="{164FCE43-F87E-49F9-858D-44EFCBAE00B5}" destId="{4E9B8B4D-8E77-CB4F-8CFD-C7BE2039E20B}" srcOrd="0" destOrd="0" presId="urn:microsoft.com/office/officeart/2008/layout/LinedList"/>
    <dgm:cxn modelId="{CDBD2AC6-2E1B-924B-B49B-85ACF25C2AF8}" type="presParOf" srcId="{4E9B8B4D-8E77-CB4F-8CFD-C7BE2039E20B}" destId="{5781F380-418D-6543-AE85-B8C66F574101}" srcOrd="0" destOrd="0" presId="urn:microsoft.com/office/officeart/2008/layout/LinedList"/>
    <dgm:cxn modelId="{8CA92710-52A3-2D4C-A1D2-370D1B92F972}" type="presParOf" srcId="{4E9B8B4D-8E77-CB4F-8CFD-C7BE2039E20B}" destId="{F20106DE-8379-3446-996D-079001A218D6}" srcOrd="1" destOrd="0" presId="urn:microsoft.com/office/officeart/2008/layout/LinedList"/>
    <dgm:cxn modelId="{1E44FA24-54B9-7C40-AC8E-2646A442F7F4}" type="presParOf" srcId="{F20106DE-8379-3446-996D-079001A218D6}" destId="{895A5898-5E10-9D49-BFF7-E40B13227226}" srcOrd="0" destOrd="0" presId="urn:microsoft.com/office/officeart/2008/layout/LinedList"/>
    <dgm:cxn modelId="{BC257EA9-5365-6341-8A12-A9B734DAFB02}" type="presParOf" srcId="{F20106DE-8379-3446-996D-079001A218D6}" destId="{B0D6E3FC-C89B-7E46-A981-E22BD1BFE76F}" srcOrd="1" destOrd="0" presId="urn:microsoft.com/office/officeart/2008/layout/LinedList"/>
    <dgm:cxn modelId="{EFE19BDE-A462-6B4E-9EBA-328C0E4CDDD5}" type="presParOf" srcId="{4E9B8B4D-8E77-CB4F-8CFD-C7BE2039E20B}" destId="{636C5F20-7F19-A64E-A155-6A51C6A47F0C}" srcOrd="2" destOrd="0" presId="urn:microsoft.com/office/officeart/2008/layout/LinedList"/>
    <dgm:cxn modelId="{FC2C9CDE-4B99-2343-B88C-07B2B5E11858}" type="presParOf" srcId="{4E9B8B4D-8E77-CB4F-8CFD-C7BE2039E20B}" destId="{FCD1A09B-DEA1-1347-B3F8-9E083ED4DD9B}" srcOrd="3" destOrd="0" presId="urn:microsoft.com/office/officeart/2008/layout/LinedList"/>
    <dgm:cxn modelId="{D0889A47-8279-FC48-9ED7-713AF4376F6A}" type="presParOf" srcId="{FCD1A09B-DEA1-1347-B3F8-9E083ED4DD9B}" destId="{1376AA29-D8C7-3748-B06A-850B273F4B19}" srcOrd="0" destOrd="0" presId="urn:microsoft.com/office/officeart/2008/layout/LinedList"/>
    <dgm:cxn modelId="{93A72D41-6B56-F646-B140-5FE9EC7B044C}" type="presParOf" srcId="{FCD1A09B-DEA1-1347-B3F8-9E083ED4DD9B}" destId="{EEE973D4-F83F-0540-A648-572DD820DD6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05C79-46F0-D342-A867-AAF749333B4E}">
      <dsp:nvSpPr>
        <dsp:cNvPr id="0" name=""/>
        <dsp:cNvSpPr/>
      </dsp:nvSpPr>
      <dsp:spPr>
        <a:xfrm>
          <a:off x="0" y="1848"/>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A40F2-1611-B249-8969-44BD05F9CE8D}">
      <dsp:nvSpPr>
        <dsp:cNvPr id="0" name=""/>
        <dsp:cNvSpPr/>
      </dsp:nvSpPr>
      <dsp:spPr>
        <a:xfrm>
          <a:off x="0" y="1848"/>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Introduction</a:t>
          </a:r>
        </a:p>
      </dsp:txBody>
      <dsp:txXfrm>
        <a:off x="0" y="1848"/>
        <a:ext cx="6586489" cy="630287"/>
      </dsp:txXfrm>
    </dsp:sp>
    <dsp:sp modelId="{1221DA8F-292D-9F45-9FBA-48DE10C97C7F}">
      <dsp:nvSpPr>
        <dsp:cNvPr id="0" name=""/>
        <dsp:cNvSpPr/>
      </dsp:nvSpPr>
      <dsp:spPr>
        <a:xfrm>
          <a:off x="0" y="632135"/>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46401-2184-6B4A-AE55-50B4D6250D61}">
      <dsp:nvSpPr>
        <dsp:cNvPr id="0" name=""/>
        <dsp:cNvSpPr/>
      </dsp:nvSpPr>
      <dsp:spPr>
        <a:xfrm>
          <a:off x="0" y="632135"/>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Current Education system</a:t>
          </a:r>
        </a:p>
      </dsp:txBody>
      <dsp:txXfrm>
        <a:off x="0" y="632135"/>
        <a:ext cx="6586489" cy="630287"/>
      </dsp:txXfrm>
    </dsp:sp>
    <dsp:sp modelId="{D09D2BA6-0D84-D144-9DB6-C3513789AE6B}">
      <dsp:nvSpPr>
        <dsp:cNvPr id="0" name=""/>
        <dsp:cNvSpPr/>
      </dsp:nvSpPr>
      <dsp:spPr>
        <a:xfrm>
          <a:off x="0" y="1262422"/>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900093-A92F-4842-BE28-548915CEF262}">
      <dsp:nvSpPr>
        <dsp:cNvPr id="0" name=""/>
        <dsp:cNvSpPr/>
      </dsp:nvSpPr>
      <dsp:spPr>
        <a:xfrm>
          <a:off x="0" y="1262422"/>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Youth Literacy rates</a:t>
          </a:r>
        </a:p>
      </dsp:txBody>
      <dsp:txXfrm>
        <a:off x="0" y="1262422"/>
        <a:ext cx="6586489" cy="630287"/>
      </dsp:txXfrm>
    </dsp:sp>
    <dsp:sp modelId="{8EFBF315-846E-A44F-9C25-4B1F5DEAA487}">
      <dsp:nvSpPr>
        <dsp:cNvPr id="0" name=""/>
        <dsp:cNvSpPr/>
      </dsp:nvSpPr>
      <dsp:spPr>
        <a:xfrm>
          <a:off x="0" y="1892709"/>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E1225-0F9C-8D41-AE0C-D52A463A4A58}">
      <dsp:nvSpPr>
        <dsp:cNvPr id="0" name=""/>
        <dsp:cNvSpPr/>
      </dsp:nvSpPr>
      <dsp:spPr>
        <a:xfrm>
          <a:off x="0" y="1892709"/>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Youth Out of School </a:t>
          </a:r>
        </a:p>
      </dsp:txBody>
      <dsp:txXfrm>
        <a:off x="0" y="1892709"/>
        <a:ext cx="6586489" cy="630287"/>
      </dsp:txXfrm>
    </dsp:sp>
    <dsp:sp modelId="{057A258E-36C4-944B-B95E-2B460C107862}">
      <dsp:nvSpPr>
        <dsp:cNvPr id="0" name=""/>
        <dsp:cNvSpPr/>
      </dsp:nvSpPr>
      <dsp:spPr>
        <a:xfrm>
          <a:off x="0" y="2522996"/>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FC807-EF43-3048-B865-F60DAA7C2AFA}">
      <dsp:nvSpPr>
        <dsp:cNvPr id="0" name=""/>
        <dsp:cNvSpPr/>
      </dsp:nvSpPr>
      <dsp:spPr>
        <a:xfrm>
          <a:off x="0" y="2522996"/>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Mobile and Internet Usage </a:t>
          </a:r>
        </a:p>
      </dsp:txBody>
      <dsp:txXfrm>
        <a:off x="0" y="2522996"/>
        <a:ext cx="6586489" cy="630287"/>
      </dsp:txXfrm>
    </dsp:sp>
    <dsp:sp modelId="{5D4280F5-7F82-B845-A6A7-0E81C5354CBD}">
      <dsp:nvSpPr>
        <dsp:cNvPr id="0" name=""/>
        <dsp:cNvSpPr/>
      </dsp:nvSpPr>
      <dsp:spPr>
        <a:xfrm>
          <a:off x="0" y="3153283"/>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73668-D021-1F4C-AE5D-1DA8FDA45E91}">
      <dsp:nvSpPr>
        <dsp:cNvPr id="0" name=""/>
        <dsp:cNvSpPr/>
      </dsp:nvSpPr>
      <dsp:spPr>
        <a:xfrm>
          <a:off x="0" y="3153283"/>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Conclusion</a:t>
          </a:r>
        </a:p>
      </dsp:txBody>
      <dsp:txXfrm>
        <a:off x="0" y="3153283"/>
        <a:ext cx="6586489" cy="630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1F380-418D-6543-AE85-B8C66F574101}">
      <dsp:nvSpPr>
        <dsp:cNvPr id="0" name=""/>
        <dsp:cNvSpPr/>
      </dsp:nvSpPr>
      <dsp:spPr>
        <a:xfrm>
          <a:off x="0" y="0"/>
          <a:ext cx="301413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5A5898-5E10-9D49-BFF7-E40B13227226}">
      <dsp:nvSpPr>
        <dsp:cNvPr id="0" name=""/>
        <dsp:cNvSpPr/>
      </dsp:nvSpPr>
      <dsp:spPr>
        <a:xfrm>
          <a:off x="0" y="0"/>
          <a:ext cx="3014131" cy="165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Africa had both countries with high literacy rates and countries with relatively low literacy rates. The greatest literacy rates are found in Libya, Tunisia, South Africa, Zimbabwe, and Equatorial Guinea. </a:t>
          </a:r>
        </a:p>
      </dsp:txBody>
      <dsp:txXfrm>
        <a:off x="0" y="0"/>
        <a:ext cx="3014131" cy="1651006"/>
      </dsp:txXfrm>
    </dsp:sp>
    <dsp:sp modelId="{636C5F20-7F19-A64E-A155-6A51C6A47F0C}">
      <dsp:nvSpPr>
        <dsp:cNvPr id="0" name=""/>
        <dsp:cNvSpPr/>
      </dsp:nvSpPr>
      <dsp:spPr>
        <a:xfrm>
          <a:off x="0" y="1651006"/>
          <a:ext cx="3014131"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76AA29-D8C7-3748-B06A-850B273F4B19}">
      <dsp:nvSpPr>
        <dsp:cNvPr id="0" name=""/>
        <dsp:cNvSpPr/>
      </dsp:nvSpPr>
      <dsp:spPr>
        <a:xfrm>
          <a:off x="0" y="1651006"/>
          <a:ext cx="3014131" cy="165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Guinea, Central African Republic, Benin, and South Sudan are at the bottom of the list, with literacy rates of less comparatively.</a:t>
          </a:r>
        </a:p>
      </dsp:txBody>
      <dsp:txXfrm>
        <a:off x="0" y="1651006"/>
        <a:ext cx="3014131" cy="16510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84E8-A043-4554-8DC3-80CA2BB61F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727A3-8381-44AE-B15A-97D96581A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74A505-0060-446B-B6F0-D56637346F7A}"/>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36600B53-0199-44DA-93EB-C6BC8B10D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205BF-ABA3-47BC-9482-3B6CEAF566F7}"/>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33968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A87C-DA93-4B58-AA0E-0ED268E43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91962-44D2-4F17-B344-AB737A6247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5FCFF-F4C0-4558-862D-CA44ABDE4992}"/>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D02D2E4B-6081-4EDE-BD4C-B9807C8FD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ADC48-4B29-40E9-97D4-38E7BABA4874}"/>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65377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1DAFF-4C61-4D06-8F81-52314E11C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E14F4B-2873-4ED1-B98E-1B65BD755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B8F66-D70D-46B8-9829-2D0555E2755A}"/>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650AA237-A4F6-4865-B3E3-B6006EC9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2C890-A9F3-4A49-BC90-A48097C4BAF6}"/>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86654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5AE6-5333-414C-B76D-A9D05AD30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A1029-F196-4D75-BDBB-77C26BB71C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DAAAF-B8C6-40E8-AB11-B76B4791F993}"/>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F73538E7-F3C5-4676-869E-6D2E6D15C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CDFFD-19B8-4AB6-A9CC-A298A00998FA}"/>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06572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FCA3-5857-4186-BF31-9F86B164D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02C8D6-646C-4456-AE7C-C93FACEC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4B985-7FF9-4647-8D13-92BF38B379A4}"/>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078C5E21-B58E-40FE-A84D-F80A7A9B8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F75C3-6ED2-4399-B2BF-90A1ECA794E3}"/>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44499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79A0-390E-4469-94B5-6DBB21B93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613A2A-6B88-4A53-A0D9-9F7DA36665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862EF-C1B4-40E5-B6A6-2B3AAF438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6BD8BD-84BF-4469-91BF-BED9C79EFDA1}"/>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6" name="Footer Placeholder 5">
            <a:extLst>
              <a:ext uri="{FF2B5EF4-FFF2-40B4-BE49-F238E27FC236}">
                <a16:creationId xmlns:a16="http://schemas.microsoft.com/office/drawing/2014/main" id="{DD13CEFD-3753-4D12-B874-8F54525EC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C20E4-204F-4B2F-BD09-A575C01F9E20}"/>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64178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1780-2CC5-41D3-BD92-A0CAC7167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2E3F96-805A-4096-9F87-8BC723504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A24E2-315D-4F34-9466-B0F55C4908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D845C5-C482-41F7-AF29-26E4C5C1F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84B7A-73B6-4865-97FE-A650C4491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469936-3CE0-4874-98D2-070B73C683D6}"/>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8" name="Footer Placeholder 7">
            <a:extLst>
              <a:ext uri="{FF2B5EF4-FFF2-40B4-BE49-F238E27FC236}">
                <a16:creationId xmlns:a16="http://schemas.microsoft.com/office/drawing/2014/main" id="{4BAA3EB6-48BB-473C-B1F9-7C863B315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E7673-56B6-4AE6-90B4-27CDDD8EF072}"/>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331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91C3-85C6-4AD0-93C3-65148004C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24CB6-1E41-4CBB-AE3E-0FB9B69B4DF7}"/>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4" name="Footer Placeholder 3">
            <a:extLst>
              <a:ext uri="{FF2B5EF4-FFF2-40B4-BE49-F238E27FC236}">
                <a16:creationId xmlns:a16="http://schemas.microsoft.com/office/drawing/2014/main" id="{1140BEF4-8997-4DAD-A7D9-604C876F4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E308F-B739-457A-96E8-0C06C868CC17}"/>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12686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3798A-8780-411A-A0D5-3853BF8941BB}"/>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3" name="Footer Placeholder 2">
            <a:extLst>
              <a:ext uri="{FF2B5EF4-FFF2-40B4-BE49-F238E27FC236}">
                <a16:creationId xmlns:a16="http://schemas.microsoft.com/office/drawing/2014/main" id="{BDE2A2C1-1078-477D-864D-CA04464F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E04D5A-4E42-4250-BC5C-0DFA74044015}"/>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86193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DB6B-E3B7-4B74-A84F-F94F9FB57D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49053-C316-469C-AF45-D592D2A95E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117E-AFFA-4051-A59E-C45F35DA8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CFEEC-569C-45BA-88E4-F4C9915D9F77}"/>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6" name="Footer Placeholder 5">
            <a:extLst>
              <a:ext uri="{FF2B5EF4-FFF2-40B4-BE49-F238E27FC236}">
                <a16:creationId xmlns:a16="http://schemas.microsoft.com/office/drawing/2014/main" id="{8E21858F-B3CA-4B07-9488-7A9F9C453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97F4B-FBD7-4E8B-A381-FF93CF064E4B}"/>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102992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C851-7F44-4B70-B351-7A6085B86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09C48-6139-4F45-870B-629CCE3DF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82E62B-8398-412F-9054-6665B85C2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C9434-3A4C-4DDB-8C11-7DA0079EEFCD}"/>
              </a:ext>
            </a:extLst>
          </p:cNvPr>
          <p:cNvSpPr>
            <a:spLocks noGrp="1"/>
          </p:cNvSpPr>
          <p:nvPr>
            <p:ph type="dt" sz="half" idx="10"/>
          </p:nvPr>
        </p:nvSpPr>
        <p:spPr/>
        <p:txBody>
          <a:bodyPr/>
          <a:lstStyle/>
          <a:p>
            <a:fld id="{10E3B0CB-1B1E-425F-833D-C1E8D08E7334}" type="datetimeFigureOut">
              <a:rPr lang="en-US" smtClean="0"/>
              <a:t>2/20/22</a:t>
            </a:fld>
            <a:endParaRPr lang="en-US"/>
          </a:p>
        </p:txBody>
      </p:sp>
      <p:sp>
        <p:nvSpPr>
          <p:cNvPr id="6" name="Footer Placeholder 5">
            <a:extLst>
              <a:ext uri="{FF2B5EF4-FFF2-40B4-BE49-F238E27FC236}">
                <a16:creationId xmlns:a16="http://schemas.microsoft.com/office/drawing/2014/main" id="{F9F0AD40-4582-4F24-844D-F917D2DD6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F0505-CE8F-44A6-B5FE-9C34FEE6C5B8}"/>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120872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A996B-15B7-4E6B-AFB5-C7242A41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EC4CBC-EB42-4DF1-A387-0C6766CF1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85155-9F1B-43D4-B387-A3402FF08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3B0CB-1B1E-425F-833D-C1E8D08E7334}" type="datetimeFigureOut">
              <a:rPr lang="en-US" smtClean="0"/>
              <a:t>2/20/22</a:t>
            </a:fld>
            <a:endParaRPr lang="en-US"/>
          </a:p>
        </p:txBody>
      </p:sp>
      <p:sp>
        <p:nvSpPr>
          <p:cNvPr id="5" name="Footer Placeholder 4">
            <a:extLst>
              <a:ext uri="{FF2B5EF4-FFF2-40B4-BE49-F238E27FC236}">
                <a16:creationId xmlns:a16="http://schemas.microsoft.com/office/drawing/2014/main" id="{4A98888D-8BC1-42C2-B688-8907F71CD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2B2D08-73E4-411E-9010-4529BE61EA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69333-C9D6-4294-BEF8-1BBD14D44C03}" type="slidenum">
              <a:rPr lang="en-US" smtClean="0"/>
              <a:t>‹#›</a:t>
            </a:fld>
            <a:endParaRPr lang="en-US"/>
          </a:p>
        </p:txBody>
      </p:sp>
    </p:spTree>
    <p:extLst>
      <p:ext uri="{BB962C8B-B14F-4D97-AF65-F5344CB8AC3E}">
        <p14:creationId xmlns:p14="http://schemas.microsoft.com/office/powerpoint/2010/main" val="133678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8F6672-B0F2-4BD5-94BF-6E848CA789C0}"/>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pPr algn="l"/>
            <a:r>
              <a:rPr lang="en-US" sz="3600" dirty="0">
                <a:latin typeface="Times New Roman" panose="02020603050405020304" pitchFamily="18" charset="0"/>
                <a:cs typeface="Times New Roman" panose="02020603050405020304" pitchFamily="18" charset="0"/>
              </a:rPr>
              <a:t>Assignment 6 — Signature Assignment Group Presentation</a:t>
            </a:r>
          </a:p>
        </p:txBody>
      </p:sp>
      <p:sp>
        <p:nvSpPr>
          <p:cNvPr id="3" name="Subtitle 2">
            <a:extLst>
              <a:ext uri="{FF2B5EF4-FFF2-40B4-BE49-F238E27FC236}">
                <a16:creationId xmlns:a16="http://schemas.microsoft.com/office/drawing/2014/main" id="{03F52A6F-AF99-4FEC-9D93-64522B87E343}"/>
              </a:ext>
            </a:extLst>
          </p:cNvPr>
          <p:cNvSpPr>
            <a:spLocks noGrp="1"/>
          </p:cNvSpPr>
          <p:nvPr>
            <p:ph type="subTitle" idx="1"/>
          </p:nvPr>
        </p:nvSpPr>
        <p:spPr>
          <a:xfrm>
            <a:off x="643468" y="1782981"/>
            <a:ext cx="4184887" cy="4393982"/>
          </a:xfrm>
        </p:spPr>
        <p:txBody>
          <a:bodyPr vert="horz" lIns="91440" tIns="45720" rIns="91440" bIns="45720" rtlCol="0">
            <a:normAutofit/>
          </a:bodyPr>
          <a:lstStyle/>
          <a:p>
            <a:pPr algn="l"/>
            <a:r>
              <a:rPr lang="en-US" sz="1600" b="1" dirty="0">
                <a:latin typeface="Times New Roman" panose="02020603050405020304" pitchFamily="18" charset="0"/>
                <a:cs typeface="Times New Roman" panose="02020603050405020304" pitchFamily="18" charset="0"/>
              </a:rPr>
              <a:t>ALY6070: Communication and Visualization for Data Analytics</a:t>
            </a:r>
            <a:endParaRPr lang="en-US" sz="1600" dirty="0">
              <a:latin typeface="Times New Roman" panose="02020603050405020304" pitchFamily="18" charset="0"/>
              <a:cs typeface="Times New Roman" panose="02020603050405020304" pitchFamily="18" charset="0"/>
            </a:endParaRPr>
          </a:p>
          <a:p>
            <a:pPr algn="l"/>
            <a:r>
              <a:rPr lang="en-US" sz="1600" b="1" dirty="0">
                <a:latin typeface="Times New Roman" panose="02020603050405020304" pitchFamily="18" charset="0"/>
                <a:cs typeface="Times New Roman" panose="02020603050405020304" pitchFamily="18" charset="0"/>
              </a:rPr>
              <a:t>Instructor: Prof. </a:t>
            </a:r>
            <a:r>
              <a:rPr lang="en-US" sz="1600" b="1" dirty="0" err="1">
                <a:latin typeface="Times New Roman" panose="02020603050405020304" pitchFamily="18" charset="0"/>
                <a:cs typeface="Times New Roman" panose="02020603050405020304" pitchFamily="18" charset="0"/>
              </a:rPr>
              <a:t>Dvorkis</a:t>
            </a:r>
            <a:r>
              <a:rPr lang="en-US" sz="1600" b="1" dirty="0">
                <a:latin typeface="Times New Roman" panose="02020603050405020304" pitchFamily="18" charset="0"/>
                <a:cs typeface="Times New Roman" panose="02020603050405020304" pitchFamily="18" charset="0"/>
              </a:rPr>
              <a:t>, Yoni          </a:t>
            </a:r>
            <a:endParaRPr lang="en-US" sz="1600" dirty="0">
              <a:latin typeface="Times New Roman" panose="02020603050405020304" pitchFamily="18" charset="0"/>
              <a:cs typeface="Times New Roman" panose="02020603050405020304" pitchFamily="18" charset="0"/>
            </a:endParaRPr>
          </a:p>
          <a:p>
            <a:pPr algn="l"/>
            <a:r>
              <a:rPr lang="en-US" sz="1600" b="1" dirty="0">
                <a:latin typeface="Times New Roman" panose="02020603050405020304" pitchFamily="18" charset="0"/>
                <a:cs typeface="Times New Roman" panose="02020603050405020304" pitchFamily="18" charset="0"/>
              </a:rPr>
              <a:t>Date:  January 30, 2022                                      </a:t>
            </a:r>
          </a:p>
          <a:p>
            <a:pPr algn="l"/>
            <a:r>
              <a:rPr lang="en-US" sz="1600" b="1" dirty="0">
                <a:latin typeface="Times New Roman" panose="02020603050405020304" pitchFamily="18" charset="0"/>
                <a:cs typeface="Times New Roman" panose="02020603050405020304" pitchFamily="18" charset="0"/>
              </a:rPr>
              <a:t>By,</a:t>
            </a:r>
          </a:p>
          <a:p>
            <a:pPr indent="-228600" algn="l">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Vatsal</a:t>
            </a:r>
            <a:r>
              <a:rPr lang="en-US" sz="1600" b="1" dirty="0">
                <a:latin typeface="Times New Roman" panose="02020603050405020304" pitchFamily="18" charset="0"/>
                <a:cs typeface="Times New Roman" panose="02020603050405020304" pitchFamily="18" charset="0"/>
              </a:rPr>
              <a:t> Shah</a:t>
            </a:r>
          </a:p>
          <a:p>
            <a:pPr indent="-228600" algn="l">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Vedant</a:t>
            </a:r>
            <a:r>
              <a:rPr lang="en-US" sz="1600" b="1" dirty="0">
                <a:latin typeface="Times New Roman" panose="02020603050405020304" pitchFamily="18" charset="0"/>
                <a:cs typeface="Times New Roman" panose="02020603050405020304" pitchFamily="18" charset="0"/>
              </a:rPr>
              <a:t> Oak</a:t>
            </a:r>
            <a:endParaRPr lang="en-US" sz="16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Suprit</a:t>
            </a:r>
            <a:r>
              <a:rPr lang="en-US" sz="1600" b="1" dirty="0">
                <a:latin typeface="Times New Roman" panose="02020603050405020304" pitchFamily="18" charset="0"/>
                <a:cs typeface="Times New Roman" panose="02020603050405020304" pitchFamily="18" charset="0"/>
              </a:rPr>
              <a:t> Mistry</a:t>
            </a:r>
          </a:p>
          <a:p>
            <a:pPr indent="-228600" algn="l">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Mirav</a:t>
            </a:r>
            <a:r>
              <a:rPr lang="en-US" sz="1600" b="1" dirty="0">
                <a:latin typeface="Times New Roman" panose="02020603050405020304" pitchFamily="18" charset="0"/>
                <a:cs typeface="Times New Roman" panose="02020603050405020304" pitchFamily="18" charset="0"/>
              </a:rPr>
              <a:t> Parekh</a:t>
            </a:r>
          </a:p>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Sanjana Rajesh Chaudhari</a:t>
            </a:r>
          </a:p>
          <a:p>
            <a:pPr algn="l"/>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grpSp>
        <p:nvGrpSpPr>
          <p:cNvPr id="59" name="Group 5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0" name="Rectangle 5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Logo&#10;&#10;Description automatically generated">
            <a:extLst>
              <a:ext uri="{FF2B5EF4-FFF2-40B4-BE49-F238E27FC236}">
                <a16:creationId xmlns:a16="http://schemas.microsoft.com/office/drawing/2014/main" id="{444CE95F-0F2F-244E-B9E0-53F54A436B14}"/>
              </a:ext>
            </a:extLst>
          </p:cNvPr>
          <p:cNvPicPr>
            <a:picLocks noChangeAspect="1"/>
          </p:cNvPicPr>
          <p:nvPr/>
        </p:nvPicPr>
        <p:blipFill>
          <a:blip r:embed="rId2"/>
          <a:stretch>
            <a:fillRect/>
          </a:stretch>
        </p:blipFill>
        <p:spPr>
          <a:xfrm>
            <a:off x="7363645" y="1782982"/>
            <a:ext cx="2116558" cy="2116558"/>
          </a:xfrm>
          <a:prstGeom prst="rect">
            <a:avLst/>
          </a:prstGeom>
        </p:spPr>
      </p:pic>
      <p:grpSp>
        <p:nvGrpSpPr>
          <p:cNvPr id="63" name="Group 6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4" name="Isosceles Triangle 6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Text&#10;&#10;Description automatically generated">
            <a:extLst>
              <a:ext uri="{FF2B5EF4-FFF2-40B4-BE49-F238E27FC236}">
                <a16:creationId xmlns:a16="http://schemas.microsoft.com/office/drawing/2014/main" id="{4D8703B3-C331-FD4B-9411-A5E7C91AC4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4383520"/>
            <a:ext cx="6253212" cy="14382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3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416D-E3D1-497D-91AA-14AFC0253C0F}"/>
              </a:ext>
            </a:extLst>
          </p:cNvPr>
          <p:cNvSpPr>
            <a:spLocks noGrp="1"/>
          </p:cNvSpPr>
          <p:nvPr>
            <p:ph type="title"/>
          </p:nvPr>
        </p:nvSpPr>
        <p:spPr>
          <a:xfrm>
            <a:off x="208345" y="995423"/>
            <a:ext cx="3931856" cy="3438146"/>
          </a:xfrm>
          <a:noFill/>
        </p:spPr>
        <p:txBody>
          <a:bodyPr vert="horz" lIns="91440" tIns="45720" rIns="91440" bIns="45720" rtlCol="0" anchor="b">
            <a:normAutofit/>
          </a:bodyPr>
          <a:lstStyle/>
          <a:p>
            <a:r>
              <a:rPr lang="en-US" sz="4600" kern="1200" dirty="0">
                <a:solidFill>
                  <a:schemeClr val="tx1"/>
                </a:solidFill>
                <a:latin typeface="Times New Roman" panose="02020603050405020304" pitchFamily="18" charset="0"/>
                <a:cs typeface="Times New Roman" panose="02020603050405020304" pitchFamily="18" charset="0"/>
              </a:rPr>
              <a:t>Neonatal Deaths in Africa</a:t>
            </a:r>
            <a:r>
              <a:rPr lang="en-US" sz="4600" dirty="0">
                <a:latin typeface="Times New Roman" panose="02020603050405020304" pitchFamily="18" charset="0"/>
                <a:cs typeface="Times New Roman" panose="02020603050405020304" pitchFamily="18" charset="0"/>
              </a:rPr>
              <a:t>:</a:t>
            </a:r>
            <a:br>
              <a:rPr lang="en-US" sz="4600" dirty="0">
                <a:latin typeface="Times New Roman" panose="02020603050405020304" pitchFamily="18" charset="0"/>
                <a:cs typeface="Times New Roman" panose="02020603050405020304" pitchFamily="18" charset="0"/>
              </a:rPr>
            </a:br>
            <a:br>
              <a:rPr lang="en-US" sz="4600" dirty="0">
                <a:latin typeface="Times New Roman" panose="02020603050405020304" pitchFamily="18" charset="0"/>
                <a:cs typeface="Times New Roman" panose="02020603050405020304" pitchFamily="18" charset="0"/>
              </a:rPr>
            </a:br>
            <a:endParaRPr lang="en-US" sz="3600" kern="1200"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Map&#10;&#10;Description automatically generated">
            <a:extLst>
              <a:ext uri="{FF2B5EF4-FFF2-40B4-BE49-F238E27FC236}">
                <a16:creationId xmlns:a16="http://schemas.microsoft.com/office/drawing/2014/main" id="{652A65E5-DF6D-634A-9CBB-51824F2AD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7" y="869766"/>
            <a:ext cx="5931994" cy="5118468"/>
          </a:xfrm>
          <a:prstGeom prst="rect">
            <a:avLst/>
          </a:prstGeom>
          <a:effectLst/>
        </p:spPr>
      </p:pic>
    </p:spTree>
    <p:extLst>
      <p:ext uri="{BB962C8B-B14F-4D97-AF65-F5344CB8AC3E}">
        <p14:creationId xmlns:p14="http://schemas.microsoft.com/office/powerpoint/2010/main" val="325253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rn in this world: neonatal mortality | Visual.ly">
            <a:extLst>
              <a:ext uri="{FF2B5EF4-FFF2-40B4-BE49-F238E27FC236}">
                <a16:creationId xmlns:a16="http://schemas.microsoft.com/office/drawing/2014/main" id="{7C53EB4D-EF8E-834E-99A2-28D7E5C76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2383"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30889E-5DB5-4E10-B0A4-2F71EEA5C8F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600" dirty="0"/>
              <a:t>The first 28 days of life – the neonatal period – is the most vulnerable time for a child’s survival. Globally, 2.4 million children died in the first month of life in 2020 – approximately 6,500 neonatal deaths every day – with about a third of all neonatal deaths occurring within the first day after birth, and close to three-quarters occurring within the first week of life.</a:t>
            </a:r>
            <a:br>
              <a:rPr lang="en-US" sz="1600" dirty="0"/>
            </a:br>
            <a:br>
              <a:rPr lang="en-US" sz="1600" dirty="0"/>
            </a:br>
            <a:r>
              <a:rPr lang="en-US" sz="1600" b="1" dirty="0"/>
              <a:t>Cabo Verde </a:t>
            </a:r>
            <a:r>
              <a:rPr lang="en-US" sz="1600" dirty="0"/>
              <a:t>is the lowest at </a:t>
            </a:r>
            <a:r>
              <a:rPr lang="en-US" sz="1600" b="1" dirty="0"/>
              <a:t>94</a:t>
            </a:r>
            <a:r>
              <a:rPr lang="en-US" sz="1600" dirty="0"/>
              <a:t> and </a:t>
            </a:r>
            <a:r>
              <a:rPr lang="en-US" sz="1600" b="1" dirty="0"/>
              <a:t>Nigeria</a:t>
            </a:r>
            <a:r>
              <a:rPr lang="en-US" sz="1600" dirty="0"/>
              <a:t> the highest at </a:t>
            </a:r>
            <a:r>
              <a:rPr lang="en-US" sz="1600" b="1" dirty="0"/>
              <a:t>269,897</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9413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283C-A9FA-49CF-9707-C3064BDF01A7}"/>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Financial Inclusion in Africa:</a:t>
            </a:r>
            <a:endParaRPr lang="en-US" sz="46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bubble chart&#10;&#10;Description automatically generated">
            <a:extLst>
              <a:ext uri="{FF2B5EF4-FFF2-40B4-BE49-F238E27FC236}">
                <a16:creationId xmlns:a16="http://schemas.microsoft.com/office/drawing/2014/main" id="{54A3F65A-0826-644B-BF97-8377FCC0E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228" y="804672"/>
            <a:ext cx="5369469" cy="5248656"/>
          </a:xfrm>
          <a:prstGeom prst="rect">
            <a:avLst/>
          </a:prstGeom>
          <a:effectLst/>
        </p:spPr>
      </p:pic>
    </p:spTree>
    <p:extLst>
      <p:ext uri="{BB962C8B-B14F-4D97-AF65-F5344CB8AC3E}">
        <p14:creationId xmlns:p14="http://schemas.microsoft.com/office/powerpoint/2010/main" val="27457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akiPensheni: Financial inclusion in West Africa gets ...">
            <a:extLst>
              <a:ext uri="{FF2B5EF4-FFF2-40B4-BE49-F238E27FC236}">
                <a16:creationId xmlns:a16="http://schemas.microsoft.com/office/drawing/2014/main" id="{CFB14974-9C89-5743-9EBC-B64E5B0A2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terview: Understanding Financial Inclusion in Rural Africa">
            <a:extLst>
              <a:ext uri="{FF2B5EF4-FFF2-40B4-BE49-F238E27FC236}">
                <a16:creationId xmlns:a16="http://schemas.microsoft.com/office/drawing/2014/main" id="{CC1EF1C6-BBF8-0247-86BE-D920F78ED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8674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07769-FA98-C645-94C2-222D1DA68B2A}"/>
              </a:ext>
            </a:extLst>
          </p:cNvPr>
          <p:cNvSpPr>
            <a:spLocks noGrp="1"/>
          </p:cNvSpPr>
          <p:nvPr>
            <p:ph type="title"/>
          </p:nvPr>
        </p:nvSpPr>
        <p:spPr>
          <a:xfrm>
            <a:off x="267285" y="802955"/>
            <a:ext cx="5515363" cy="1454051"/>
          </a:xfrm>
        </p:spPr>
        <p:txBody>
          <a:bodyPr vert="horz" lIns="91440" tIns="45720" rIns="91440" bIns="45720" rtlCol="0" anchor="ctr">
            <a:normAutofit/>
          </a:bodyPr>
          <a:lstStyle/>
          <a:p>
            <a:r>
              <a:rPr lang="en-US" sz="3600" kern="1200">
                <a:solidFill>
                  <a:schemeClr val="tx2"/>
                </a:solidFill>
                <a:latin typeface="+mj-lt"/>
                <a:ea typeface="+mj-ea"/>
                <a:cs typeface="+mj-cs"/>
              </a:rPr>
              <a:t>Conclusion:</a:t>
            </a:r>
            <a:endParaRPr lang="en-US" sz="3600"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74CF5A6B-CC90-7649-B5DA-F2587F9AD1C3}"/>
              </a:ext>
            </a:extLst>
          </p:cNvPr>
          <p:cNvSpPr txBox="1"/>
          <p:nvPr/>
        </p:nvSpPr>
        <p:spPr>
          <a:xfrm>
            <a:off x="267286" y="1564926"/>
            <a:ext cx="647113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Education plays a vital part in one’s life. With the help of mobile phones, Internet one can able to understand and know things better and more efficiently.</a:t>
            </a:r>
          </a:p>
          <a:p>
            <a:pPr indent="-228600">
              <a:lnSpc>
                <a:spcPct val="90000"/>
              </a:lnSpc>
              <a:spcAft>
                <a:spcPts val="600"/>
              </a:spcAft>
              <a:buFont typeface="Arial" panose="020B0604020202020204" pitchFamily="34" charset="0"/>
              <a:buChar char="•"/>
            </a:pPr>
            <a:endParaRPr lang="en-US" dirty="0">
              <a:solidFill>
                <a:schemeClr val="tx2"/>
              </a:solidFill>
            </a:endParaRPr>
          </a:p>
        </p:txBody>
      </p:sp>
      <p:grpSp>
        <p:nvGrpSpPr>
          <p:cNvPr id="65" name="Group 6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66" name="Freeform: Shape 6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Graphic 57" descr="Schoolhouse">
            <a:extLst>
              <a:ext uri="{FF2B5EF4-FFF2-40B4-BE49-F238E27FC236}">
                <a16:creationId xmlns:a16="http://schemas.microsoft.com/office/drawing/2014/main" id="{F8D188DB-5C5A-43CF-9BB1-067171E925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79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FA97-1CAB-4F0B-9F9B-6B3FE404D7A8}"/>
              </a:ext>
            </a:extLst>
          </p:cNvPr>
          <p:cNvSpPr>
            <a:spLocks noGrp="1"/>
          </p:cNvSpPr>
          <p:nvPr>
            <p:ph type="title"/>
          </p:nvPr>
        </p:nvSpPr>
        <p:spPr>
          <a:xfrm>
            <a:off x="4965430" y="629268"/>
            <a:ext cx="6586491" cy="1286160"/>
          </a:xfrm>
        </p:spPr>
        <p:txBody>
          <a:bodyPr anchor="b">
            <a:normAutofit/>
          </a:bodyPr>
          <a:lstStyle/>
          <a:p>
            <a:r>
              <a:rPr lang="en-GB" dirty="0">
                <a:latin typeface="Times New Roman" panose="02020603050405020304" pitchFamily="18" charset="0"/>
                <a:cs typeface="Times New Roman" panose="02020603050405020304" pitchFamily="18" charset="0"/>
              </a:rPr>
              <a:t>Table Of Contents</a:t>
            </a:r>
            <a:endParaRPr lang="en-US" dirty="0">
              <a:latin typeface="Times New Roman" panose="02020603050405020304" pitchFamily="18" charset="0"/>
              <a:cs typeface="Times New Roman" panose="02020603050405020304" pitchFamily="18" charset="0"/>
            </a:endParaRPr>
          </a:p>
        </p:txBody>
      </p:sp>
      <p:graphicFrame>
        <p:nvGraphicFramePr>
          <p:cNvPr id="17" name="Content Placeholder 2">
            <a:extLst>
              <a:ext uri="{FF2B5EF4-FFF2-40B4-BE49-F238E27FC236}">
                <a16:creationId xmlns:a16="http://schemas.microsoft.com/office/drawing/2014/main" id="{5EF2C075-A550-470C-8B1E-7651B7DBB98D}"/>
              </a:ext>
            </a:extLst>
          </p:cNvPr>
          <p:cNvGraphicFramePr>
            <a:graphicFrameLocks noGrp="1"/>
          </p:cNvGraphicFramePr>
          <p:nvPr>
            <p:ph idx="1"/>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4" descr="A group of people sitting around a table with a board game&#10;&#10;Description automatically generated with low confidence">
            <a:extLst>
              <a:ext uri="{FF2B5EF4-FFF2-40B4-BE49-F238E27FC236}">
                <a16:creationId xmlns:a16="http://schemas.microsoft.com/office/drawing/2014/main" id="{FAF749DF-005A-4319-A414-ED9CE3764D43}"/>
              </a:ext>
            </a:extLst>
          </p:cNvPr>
          <p:cNvPicPr>
            <a:picLocks noChangeAspect="1"/>
          </p:cNvPicPr>
          <p:nvPr/>
        </p:nvPicPr>
        <p:blipFill rotWithShape="1">
          <a:blip r:embed="rId7"/>
          <a:srcRect l="33289" r="28689"/>
          <a:stretch/>
        </p:blipFill>
        <p:spPr>
          <a:xfrm>
            <a:off x="20" y="10"/>
            <a:ext cx="4635571" cy="6857990"/>
          </a:xfrm>
          <a:prstGeom prst="rect">
            <a:avLst/>
          </a:prstGeom>
          <a:effectLst/>
        </p:spPr>
      </p:pic>
      <p:cxnSp>
        <p:nvCxnSpPr>
          <p:cNvPr id="15"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A5C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3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C20B06-8FDE-4CAA-8994-BB8CC7063296}"/>
              </a:ext>
            </a:extLst>
          </p:cNvPr>
          <p:cNvSpPr>
            <a:spLocks noGrp="1"/>
          </p:cNvSpPr>
          <p:nvPr>
            <p:ph type="title"/>
          </p:nvPr>
        </p:nvSpPr>
        <p:spPr>
          <a:xfrm>
            <a:off x="643467" y="321734"/>
            <a:ext cx="10905066" cy="1135737"/>
          </a:xfrm>
        </p:spPr>
        <p:txBody>
          <a:bodyPr>
            <a:normAutofit/>
          </a:bodyPr>
          <a:lstStyle/>
          <a:p>
            <a:r>
              <a:rPr lang="en-US" sz="3600">
                <a:latin typeface="Times New Roman" panose="02020603050405020304" pitchFamily="18" charset="0"/>
                <a:cs typeface="Times New Roman" panose="02020603050405020304" pitchFamily="18" charset="0"/>
              </a:rPr>
              <a:t>Introduction</a:t>
            </a:r>
          </a:p>
        </p:txBody>
      </p:sp>
      <p:sp>
        <p:nvSpPr>
          <p:cNvPr id="25" name="Content Placeholder 2">
            <a:extLst>
              <a:ext uri="{FF2B5EF4-FFF2-40B4-BE49-F238E27FC236}">
                <a16:creationId xmlns:a16="http://schemas.microsoft.com/office/drawing/2014/main" id="{9C2AC023-73AE-4EB7-88CB-EE640458415C}"/>
              </a:ext>
            </a:extLst>
          </p:cNvPr>
          <p:cNvSpPr>
            <a:spLocks noGrp="1"/>
          </p:cNvSpPr>
          <p:nvPr>
            <p:ph idx="1"/>
          </p:nvPr>
        </p:nvSpPr>
        <p:spPr>
          <a:xfrm>
            <a:off x="643467" y="1782981"/>
            <a:ext cx="10905066" cy="4393982"/>
          </a:xfrm>
        </p:spPr>
        <p:txBody>
          <a:bodyPr>
            <a:normAutofit/>
          </a:bodyPr>
          <a:lstStyle/>
          <a:p>
            <a:pPr marL="0" lvl="0" indent="0" algn="just" rtl="0">
              <a:spcBef>
                <a:spcPts val="1600"/>
              </a:spcBef>
              <a:spcAft>
                <a:spcPts val="1600"/>
              </a:spcAft>
              <a:buNone/>
            </a:pPr>
            <a:r>
              <a:rPr lang="en-US" sz="2000" dirty="0">
                <a:latin typeface="Times New Roman" panose="02020603050405020304" pitchFamily="18" charset="0"/>
                <a:cs typeface="Times New Roman" panose="02020603050405020304" pitchFamily="18" charset="0"/>
              </a:rPr>
              <a:t>According to UNESCO data, the global literacy rate for all men is 90.0 percent and 82.7 percent for all females. The rate varies around the world, with wealthy countries reporting 99.2 percent (2019), South and West Asia 70.2 percent (2019), and Africa 64.0 percent (2019). Many households are unable to absorb the fees of their children's education due to the continent's rising poverty levels. As a result, Africa's enrollment rate is low when compared to the global average, resulting in poor literacy rates. Around 38 percent of adults in Africa are illiterate, with women accounting for 66 percent of this group.</a:t>
            </a:r>
          </a:p>
          <a:p>
            <a:pPr marL="0" lvl="0" indent="0" algn="just" rtl="0">
              <a:spcBef>
                <a:spcPts val="1600"/>
              </a:spcBef>
              <a:spcAft>
                <a:spcPts val="1600"/>
              </a:spcAft>
              <a:buNone/>
            </a:pPr>
            <a:r>
              <a:rPr lang="en-US" sz="2000" dirty="0">
                <a:latin typeface="Times New Roman" panose="02020603050405020304" pitchFamily="18" charset="0"/>
                <a:cs typeface="Times New Roman" panose="02020603050405020304" pitchFamily="18" charset="0"/>
              </a:rPr>
              <a:t>To put it another way, one-third of those aged 15 and up couldn't read or write. In comparison, the illiteracy rate in 1984 was 49 percent.</a:t>
            </a:r>
            <a:endParaRPr lang="en-GB" sz="2000" dirty="0">
              <a:latin typeface="Times New Roman" panose="02020603050405020304" pitchFamily="18" charset="0"/>
              <a:cs typeface="Times New Roman" panose="02020603050405020304" pitchFamily="18" charset="0"/>
            </a:endParaRPr>
          </a:p>
          <a:p>
            <a:endParaRPr lang="en-US" sz="2000" dirty="0"/>
          </a:p>
        </p:txBody>
      </p:sp>
      <p:sp>
        <p:nvSpPr>
          <p:cNvPr id="26"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044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0C977-63BF-4D0D-A2D3-794C4E7900C1}"/>
              </a:ext>
            </a:extLst>
          </p:cNvPr>
          <p:cNvSpPr>
            <a:spLocks noGrp="1"/>
          </p:cNvSpPr>
          <p:nvPr>
            <p:ph type="title"/>
          </p:nvPr>
        </p:nvSpPr>
        <p:spPr>
          <a:xfrm>
            <a:off x="643467" y="321734"/>
            <a:ext cx="10905066" cy="1135737"/>
          </a:xfrm>
        </p:spPr>
        <p:txBody>
          <a:bodyPr>
            <a:normAutofit/>
          </a:bodyPr>
          <a:lstStyle/>
          <a:p>
            <a:r>
              <a:rPr lang="en-GB" sz="3600">
                <a:latin typeface="Times New Roman" panose="02020603050405020304" pitchFamily="18" charset="0"/>
                <a:cs typeface="Times New Roman" panose="02020603050405020304" pitchFamily="18" charset="0"/>
              </a:rPr>
              <a:t>Youth Literacy Rates:</a:t>
            </a:r>
            <a:endParaRPr lang="en-US" sz="36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1" name="Isosceles Triangle 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5" name="Rectangle 8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21403C7A-E183-4E2B-81DF-2D5B61FAC64B}"/>
              </a:ext>
            </a:extLst>
          </p:cNvPr>
          <p:cNvGraphicFramePr>
            <a:graphicFrameLocks noGrp="1"/>
          </p:cNvGraphicFramePr>
          <p:nvPr>
            <p:ph idx="1"/>
            <p:extLst>
              <p:ext uri="{D42A27DB-BD31-4B8C-83A1-F6EECF244321}">
                <p14:modId xmlns:p14="http://schemas.microsoft.com/office/powerpoint/2010/main" val="2185245676"/>
              </p:ext>
            </p:extLst>
          </p:nvPr>
        </p:nvGraphicFramePr>
        <p:xfrm>
          <a:off x="643469" y="1782981"/>
          <a:ext cx="3014131" cy="3302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Chart, bar chart&#10;&#10;Description automatically generated">
            <a:extLst>
              <a:ext uri="{FF2B5EF4-FFF2-40B4-BE49-F238E27FC236}">
                <a16:creationId xmlns:a16="http://schemas.microsoft.com/office/drawing/2014/main" id="{2077D281-E919-1E4B-811E-028DB75BE9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7905" y="450166"/>
            <a:ext cx="6231384" cy="5683347"/>
          </a:xfrm>
          <a:prstGeom prst="rect">
            <a:avLst/>
          </a:prstGeom>
        </p:spPr>
      </p:pic>
    </p:spTree>
    <p:extLst>
      <p:ext uri="{BB962C8B-B14F-4D97-AF65-F5344CB8AC3E}">
        <p14:creationId xmlns:p14="http://schemas.microsoft.com/office/powerpoint/2010/main" val="107254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children sitting on the ground&#10;&#10;Description automatically generated with low confidence">
            <a:extLst>
              <a:ext uri="{FF2B5EF4-FFF2-40B4-BE49-F238E27FC236}">
                <a16:creationId xmlns:a16="http://schemas.microsoft.com/office/drawing/2014/main" id="{9EF94632-DEB0-804F-B1EB-BB5B7314978E}"/>
              </a:ext>
            </a:extLst>
          </p:cNvPr>
          <p:cNvPicPr>
            <a:picLocks noChangeAspect="1"/>
          </p:cNvPicPr>
          <p:nvPr/>
        </p:nvPicPr>
        <p:blipFill rotWithShape="1">
          <a:blip r:embed="rId2">
            <a:extLst>
              <a:ext uri="{28A0092B-C50C-407E-A947-70E740481C1C}">
                <a14:useLocalDpi xmlns:a14="http://schemas.microsoft.com/office/drawing/2010/main" val="0"/>
              </a:ext>
            </a:extLst>
          </a:blip>
          <a:srcRect t="14431" r="-1" b="10253"/>
          <a:stretch/>
        </p:blipFill>
        <p:spPr>
          <a:xfrm>
            <a:off x="20" y="10"/>
            <a:ext cx="12191981" cy="6857990"/>
          </a:xfrm>
          <a:prstGeom prst="rect">
            <a:avLst/>
          </a:prstGeom>
        </p:spPr>
      </p:pic>
      <p:sp>
        <p:nvSpPr>
          <p:cNvPr id="47" name="Rectangle 4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7E29E8-1885-4998-A5CF-DC131386FDF3}"/>
              </a:ext>
            </a:extLst>
          </p:cNvPr>
          <p:cNvSpPr>
            <a:spLocks noGrp="1"/>
          </p:cNvSpPr>
          <p:nvPr>
            <p:ph type="title"/>
          </p:nvPr>
        </p:nvSpPr>
        <p:spPr>
          <a:xfrm>
            <a:off x="643467" y="321734"/>
            <a:ext cx="6891186" cy="1135737"/>
          </a:xfrm>
        </p:spPr>
        <p:txBody>
          <a:bodyPr>
            <a:normAutofit/>
          </a:bodyPr>
          <a:lstStyle/>
          <a:p>
            <a:r>
              <a:rPr lang="en-GB" sz="3600">
                <a:latin typeface="Times New Roman" panose="02020603050405020304" pitchFamily="18" charset="0"/>
                <a:cs typeface="Times New Roman" panose="02020603050405020304" pitchFamily="18" charset="0"/>
              </a:rPr>
              <a:t>Education System</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99840C-26DE-4D1C-8383-B559AC80EA64}"/>
              </a:ext>
            </a:extLst>
          </p:cNvPr>
          <p:cNvSpPr>
            <a:spLocks noGrp="1"/>
          </p:cNvSpPr>
          <p:nvPr>
            <p:ph idx="1"/>
          </p:nvPr>
        </p:nvSpPr>
        <p:spPr>
          <a:xfrm>
            <a:off x="643467" y="1782981"/>
            <a:ext cx="6891187" cy="4393982"/>
          </a:xfrm>
        </p:spPr>
        <p:txBody>
          <a:bodyPr>
            <a:normAutofit/>
          </a:bodyPr>
          <a:lstStyle/>
          <a:p>
            <a:r>
              <a:rPr lang="en-US" sz="1700">
                <a:latin typeface="Times New Roman" panose="02020603050405020304" pitchFamily="18" charset="0"/>
                <a:cs typeface="Times New Roman" panose="02020603050405020304" pitchFamily="18" charset="0"/>
              </a:rPr>
              <a:t>In rural areas, primary school enrollment drops dramatically, and the number of girls enrolled in school is often smaller than the number of boys. In most African countries, all children are compelled to attend primary school until they reach a particular age. </a:t>
            </a:r>
          </a:p>
          <a:p>
            <a:r>
              <a:rPr lang="en-US" sz="1700">
                <a:latin typeface="Times New Roman" panose="02020603050405020304" pitchFamily="18" charset="0"/>
                <a:cs typeface="Times New Roman" panose="02020603050405020304" pitchFamily="18" charset="0"/>
              </a:rPr>
              <a:t>However, in many localities, only around half of the primary school students complete the whole course of study, and in certain areas, more than 90% of primary school kids repeat at most one grade.</a:t>
            </a:r>
          </a:p>
          <a:p>
            <a:r>
              <a:rPr lang="en-US" sz="1700">
                <a:latin typeface="Times New Roman" panose="02020603050405020304" pitchFamily="18" charset="0"/>
                <a:cs typeface="Times New Roman" panose="02020603050405020304" pitchFamily="18" charset="0"/>
              </a:rPr>
              <a:t>In the majority of the continent's countries, there is no constant enrollment for schooling.</a:t>
            </a:r>
            <a:br>
              <a:rPr lang="en-US" sz="1700">
                <a:latin typeface="Times New Roman" panose="02020603050405020304" pitchFamily="18" charset="0"/>
                <a:cs typeface="Times New Roman" panose="02020603050405020304" pitchFamily="18" charset="0"/>
              </a:rPr>
            </a:br>
            <a:br>
              <a:rPr lang="en-US" sz="1700">
                <a:latin typeface="Times New Roman" panose="02020603050405020304" pitchFamily="18" charset="0"/>
                <a:cs typeface="Times New Roman" panose="02020603050405020304" pitchFamily="18" charset="0"/>
              </a:rPr>
            </a:br>
            <a:r>
              <a:rPr lang="en-US" sz="1700">
                <a:latin typeface="Times New Roman" panose="02020603050405020304" pitchFamily="18" charset="0"/>
                <a:cs typeface="Times New Roman" panose="02020603050405020304" pitchFamily="18" charset="0"/>
              </a:rPr>
              <a:t>Countries like Malta, Kenya, and Morocco have demonstrated a strong commitment to raising literacy rates. Other countries have high pre-primary enrollment rates, but low elementary and high school enrollments. </a:t>
            </a:r>
            <a:br>
              <a:rPr lang="en-US" sz="1700">
                <a:latin typeface="Times New Roman" panose="02020603050405020304" pitchFamily="18" charset="0"/>
                <a:cs typeface="Times New Roman" panose="02020603050405020304" pitchFamily="18" charset="0"/>
              </a:rPr>
            </a:br>
            <a:br>
              <a:rPr lang="en-US" sz="1700">
                <a:latin typeface="Times New Roman" panose="02020603050405020304" pitchFamily="18" charset="0"/>
                <a:cs typeface="Times New Roman" panose="02020603050405020304" pitchFamily="18" charset="0"/>
              </a:rPr>
            </a:br>
            <a:r>
              <a:rPr lang="en-US" sz="1700">
                <a:latin typeface="Times New Roman" panose="02020603050405020304" pitchFamily="18" charset="0"/>
                <a:cs typeface="Times New Roman" panose="02020603050405020304" pitchFamily="18" charset="0"/>
              </a:rPr>
              <a:t>In general, Africans have expressed an interest in enrolling their children in elementary school rather than pre-primary or secondary school.</a:t>
            </a:r>
          </a:p>
        </p:txBody>
      </p:sp>
      <p:grpSp>
        <p:nvGrpSpPr>
          <p:cNvPr id="49" name="Group 48">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Isosceles Triangle 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36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2E091-E1E7-0941-B611-7E6E2AC1D82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200" kern="1200" dirty="0">
                <a:solidFill>
                  <a:schemeClr val="tx1"/>
                </a:solidFill>
                <a:latin typeface="+mj-lt"/>
                <a:ea typeface="+mj-ea"/>
                <a:cs typeface="+mj-cs"/>
              </a:rPr>
              <a:t>Upper Secondary Education in Africa:</a:t>
            </a:r>
          </a:p>
        </p:txBody>
      </p:sp>
      <p:grpSp>
        <p:nvGrpSpPr>
          <p:cNvPr id="22"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06A3994-6A35-DE4C-A3CE-0B712F4E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33" y="414463"/>
            <a:ext cx="6391734" cy="5994501"/>
          </a:xfrm>
          <a:prstGeom prst="rect">
            <a:avLst/>
          </a:prstGeom>
        </p:spPr>
      </p:pic>
    </p:spTree>
    <p:extLst>
      <p:ext uri="{BB962C8B-B14F-4D97-AF65-F5344CB8AC3E}">
        <p14:creationId xmlns:p14="http://schemas.microsoft.com/office/powerpoint/2010/main" val="95644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6"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4E986F46-6BA9-4CA1-93C4-37863FBAE671}"/>
              </a:ext>
            </a:extLst>
          </p:cNvPr>
          <p:cNvSpPr>
            <a:spLocks noGrp="1"/>
          </p:cNvSpPr>
          <p:nvPr>
            <p:ph type="ctrTitle"/>
          </p:nvPr>
        </p:nvSpPr>
        <p:spPr>
          <a:xfrm>
            <a:off x="789708" y="1014574"/>
            <a:ext cx="9725730" cy="2226769"/>
          </a:xfrm>
        </p:spPr>
        <p:txBody>
          <a:bodyPr anchor="ctr">
            <a:normAutofit/>
          </a:bodyPr>
          <a:lstStyle/>
          <a:p>
            <a:pPr algn="l"/>
            <a:r>
              <a:rPr lang="en-GB" sz="4800" b="1">
                <a:solidFill>
                  <a:schemeClr val="bg1"/>
                </a:solidFill>
                <a:latin typeface="Times New Roman" panose="02020603050405020304" pitchFamily="18" charset="0"/>
                <a:cs typeface="Times New Roman" panose="02020603050405020304" pitchFamily="18" charset="0"/>
              </a:rPr>
              <a:t>Student Out of School at Primary school age:</a:t>
            </a:r>
            <a:endParaRPr lang="en-US" sz="4800" b="1">
              <a:solidFill>
                <a:schemeClr val="bg1"/>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9AC252F7-693F-4A1E-862E-A111E936AE17}"/>
              </a:ext>
            </a:extLst>
          </p:cNvPr>
          <p:cNvSpPr>
            <a:spLocks noGrp="1"/>
          </p:cNvSpPr>
          <p:nvPr>
            <p:ph type="subTitle" idx="1"/>
          </p:nvPr>
        </p:nvSpPr>
        <p:spPr>
          <a:xfrm>
            <a:off x="789708" y="3640633"/>
            <a:ext cx="9725730" cy="2487212"/>
          </a:xfrm>
        </p:spPr>
        <p:txBody>
          <a:bodyPr anchor="ctr">
            <a:normAutofit/>
          </a:bodyPr>
          <a:lstStyle/>
          <a:p>
            <a:pPr marL="342900" indent="-342900" algn="l">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Due to poor economic situations, many children in various African countries begin their education in pre-primary or primary school and drop out before completing their education.</a:t>
            </a:r>
          </a:p>
          <a:p>
            <a:pPr marL="342900" indent="-342900" algn="l">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In rural areas, primary school attendance falls dramatically, and the number of females in school is often smaller than the number of boys.</a:t>
            </a:r>
          </a:p>
        </p:txBody>
      </p:sp>
    </p:spTree>
    <p:extLst>
      <p:ext uri="{BB962C8B-B14F-4D97-AF65-F5344CB8AC3E}">
        <p14:creationId xmlns:p14="http://schemas.microsoft.com/office/powerpoint/2010/main" val="228455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962E3E9-1336-4EC2-8E40-25363A39A644}"/>
              </a:ext>
            </a:extLst>
          </p:cNvPr>
          <p:cNvSpPr>
            <a:spLocks noGrp="1"/>
          </p:cNvSpPr>
          <p:nvPr>
            <p:ph type="ctrTitle"/>
          </p:nvPr>
        </p:nvSpPr>
        <p:spPr>
          <a:xfrm>
            <a:off x="431497" y="143865"/>
            <a:ext cx="4171994" cy="2622195"/>
          </a:xfrm>
        </p:spPr>
        <p:txBody>
          <a:bodyPr>
            <a:normAutofit fontScale="90000"/>
          </a:bodyPr>
          <a:lstStyle/>
          <a:p>
            <a:pPr algn="l"/>
            <a:r>
              <a:rPr lang="en-GB" dirty="0">
                <a:latin typeface="Times New Roman" panose="02020603050405020304" pitchFamily="18" charset="0"/>
                <a:cs typeface="Times New Roman" panose="02020603050405020304" pitchFamily="18" charset="0"/>
              </a:rPr>
              <a:t>Mobile Phone Users- Female</a:t>
            </a:r>
            <a:endParaRPr lang="en-US" dirty="0">
              <a:latin typeface="Times New Roman" panose="02020603050405020304" pitchFamily="18" charset="0"/>
              <a:cs typeface="Times New Roman" panose="02020603050405020304" pitchFamily="18" charset="0"/>
            </a:endParaRPr>
          </a:p>
        </p:txBody>
      </p:sp>
      <p:grpSp>
        <p:nvGrpSpPr>
          <p:cNvPr id="65" name="Group 6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6" name="Straight Connector 6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treemap chart&#10;&#10;Description automatically generated">
            <a:extLst>
              <a:ext uri="{FF2B5EF4-FFF2-40B4-BE49-F238E27FC236}">
                <a16:creationId xmlns:a16="http://schemas.microsoft.com/office/drawing/2014/main" id="{6C1F7112-BBE4-1440-8173-BB4C444D61C2}"/>
              </a:ext>
            </a:extLst>
          </p:cNvPr>
          <p:cNvPicPr>
            <a:picLocks noChangeAspect="1"/>
          </p:cNvPicPr>
          <p:nvPr/>
        </p:nvPicPr>
        <p:blipFill rotWithShape="1">
          <a:blip r:embed="rId2">
            <a:extLst>
              <a:ext uri="{28A0092B-C50C-407E-A947-70E740481C1C}">
                <a14:useLocalDpi xmlns:a14="http://schemas.microsoft.com/office/drawing/2010/main" val="0"/>
              </a:ext>
            </a:extLst>
          </a:blip>
          <a:srcRect t="7805" r="-1" b="7897"/>
          <a:stretch/>
        </p:blipFill>
        <p:spPr>
          <a:xfrm>
            <a:off x="5640572" y="1718882"/>
            <a:ext cx="5608830" cy="3309660"/>
          </a:xfrm>
          <a:prstGeom prst="rect">
            <a:avLst/>
          </a:prstGeom>
        </p:spPr>
      </p:pic>
      <p:sp>
        <p:nvSpPr>
          <p:cNvPr id="2" name="TextBox 1">
            <a:extLst>
              <a:ext uri="{FF2B5EF4-FFF2-40B4-BE49-F238E27FC236}">
                <a16:creationId xmlns:a16="http://schemas.microsoft.com/office/drawing/2014/main" id="{B1AA137E-C7A9-1746-A0BB-EE1C63083249}"/>
              </a:ext>
            </a:extLst>
          </p:cNvPr>
          <p:cNvSpPr txBox="1"/>
          <p:nvPr/>
        </p:nvSpPr>
        <p:spPr>
          <a:xfrm>
            <a:off x="535429" y="3274216"/>
            <a:ext cx="4315740" cy="1754326"/>
          </a:xfrm>
          <a:prstGeom prst="rect">
            <a:avLst/>
          </a:prstGeom>
          <a:noFill/>
        </p:spPr>
        <p:txBody>
          <a:bodyPr wrap="square" rtlCol="0">
            <a:spAutoFit/>
          </a:bodyPr>
          <a:lstStyle/>
          <a:p>
            <a:r>
              <a:rPr lang="en-US" dirty="0"/>
              <a:t>The use of mobile phones facilitates learning and knowledge acquisition.</a:t>
            </a:r>
          </a:p>
          <a:p>
            <a:endParaRPr lang="en-US" dirty="0"/>
          </a:p>
          <a:p>
            <a:r>
              <a:rPr lang="en-US" dirty="0"/>
              <a:t>Similarly, the visualization depicts the total number of mobile phone subscribers in Africa as a whole.</a:t>
            </a:r>
          </a:p>
        </p:txBody>
      </p:sp>
    </p:spTree>
    <p:extLst>
      <p:ext uri="{BB962C8B-B14F-4D97-AF65-F5344CB8AC3E}">
        <p14:creationId xmlns:p14="http://schemas.microsoft.com/office/powerpoint/2010/main" val="357209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0889E-5DB5-4E10-B0A4-2F71EEA5C8F7}"/>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3300" kern="1200" dirty="0">
                <a:solidFill>
                  <a:schemeClr val="tx1"/>
                </a:solidFill>
                <a:latin typeface="Times New Roman" panose="02020603050405020304" pitchFamily="18" charset="0"/>
                <a:cs typeface="Times New Roman" panose="02020603050405020304" pitchFamily="18" charset="0"/>
              </a:rPr>
              <a:t>The majority of African countries have limited or no internet access. The graph on the right shows the number of Internet users per 100 inhabitants in 2014. Malta is at the top of the list of countries with the most internet users (about 73 percent ).</a:t>
            </a:r>
          </a:p>
        </p:txBody>
      </p:sp>
      <p:grpSp>
        <p:nvGrpSpPr>
          <p:cNvPr id="9" name="Group 8">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0" name="Rectangle 9">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E9DE70-052A-934C-8E2D-C6AFAE75FAB1}"/>
              </a:ext>
            </a:extLst>
          </p:cNvPr>
          <p:cNvSpPr txBox="1"/>
          <p:nvPr/>
        </p:nvSpPr>
        <p:spPr>
          <a:xfrm>
            <a:off x="8530015" y="3031093"/>
            <a:ext cx="366198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Internet Users:</a:t>
            </a:r>
          </a:p>
        </p:txBody>
      </p:sp>
    </p:spTree>
    <p:extLst>
      <p:ext uri="{BB962C8B-B14F-4D97-AF65-F5344CB8AC3E}">
        <p14:creationId xmlns:p14="http://schemas.microsoft.com/office/powerpoint/2010/main" val="303340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{38CF2D8F-C299-3346-BC3D-AB8125031CD2}tf16401369</Template>
  <TotalTime>139</TotalTime>
  <Words>723</Words>
  <Application>Microsoft Macintosh PowerPoint</Application>
  <PresentationFormat>Widescreen</PresentationFormat>
  <Paragraphs>43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Assignment 6 — Signature Assignment Group Presentation</vt:lpstr>
      <vt:lpstr>Table Of Contents</vt:lpstr>
      <vt:lpstr>Introduction</vt:lpstr>
      <vt:lpstr>Youth Literacy Rates:</vt:lpstr>
      <vt:lpstr>Education System</vt:lpstr>
      <vt:lpstr>Upper Secondary Education in Africa:</vt:lpstr>
      <vt:lpstr>Student Out of School at Primary school age:</vt:lpstr>
      <vt:lpstr>Mobile Phone Users- Female</vt:lpstr>
      <vt:lpstr>The majority of African countries have limited or no internet access. The graph on the right shows the number of Internet users per 100 inhabitants in 2014. Malta is at the top of the list of countries with the most internet users (about 73 percent ).</vt:lpstr>
      <vt:lpstr>Neonatal Deaths in Africa:  </vt:lpstr>
      <vt:lpstr>The first 28 days of life – the neonatal period – is the most vulnerable time for a child’s survival. Globally, 2.4 million children died in the first month of life in 2020 – approximately 6,500 neonatal deaths every day – with about a third of all neonatal deaths occurring within the first day after birth, and close to three-quarters occurring within the first week of life.  Cabo Verde is the lowest at 94 and Nigeria the highest at 269,897</vt:lpstr>
      <vt:lpstr>Financial Inclusion in Africa:</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Oak</dc:creator>
  <cp:lastModifiedBy>Mirav Ajay Parekh</cp:lastModifiedBy>
  <cp:revision>12</cp:revision>
  <dcterms:created xsi:type="dcterms:W3CDTF">2022-02-14T21:25:16Z</dcterms:created>
  <dcterms:modified xsi:type="dcterms:W3CDTF">2022-02-21T03:11:39Z</dcterms:modified>
</cp:coreProperties>
</file>